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1" r:id="rId1"/>
  </p:sldMasterIdLst>
  <p:notesMasterIdLst>
    <p:notesMasterId r:id="rId29"/>
  </p:notesMasterIdLst>
  <p:sldIdLst>
    <p:sldId id="261" r:id="rId2"/>
    <p:sldId id="275" r:id="rId3"/>
    <p:sldId id="278" r:id="rId4"/>
    <p:sldId id="258" r:id="rId5"/>
    <p:sldId id="262" r:id="rId6"/>
    <p:sldId id="259" r:id="rId7"/>
    <p:sldId id="263" r:id="rId8"/>
    <p:sldId id="274" r:id="rId9"/>
    <p:sldId id="265" r:id="rId10"/>
    <p:sldId id="277" r:id="rId11"/>
    <p:sldId id="267" r:id="rId12"/>
    <p:sldId id="268" r:id="rId13"/>
    <p:sldId id="269" r:id="rId14"/>
    <p:sldId id="264" r:id="rId15"/>
    <p:sldId id="266" r:id="rId16"/>
    <p:sldId id="290" r:id="rId17"/>
    <p:sldId id="270" r:id="rId18"/>
    <p:sldId id="279" r:id="rId19"/>
    <p:sldId id="281" r:id="rId20"/>
    <p:sldId id="280" r:id="rId21"/>
    <p:sldId id="282" r:id="rId22"/>
    <p:sldId id="283" r:id="rId23"/>
    <p:sldId id="284" r:id="rId24"/>
    <p:sldId id="285" r:id="rId25"/>
    <p:sldId id="289" r:id="rId26"/>
    <p:sldId id="286" r:id="rId27"/>
    <p:sldId id="28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893"/>
    <a:srgbClr val="E6E5E7"/>
    <a:srgbClr val="EBECEF"/>
    <a:srgbClr val="D9DADC"/>
    <a:srgbClr val="DDDEE0"/>
    <a:srgbClr val="D8DADF"/>
    <a:srgbClr val="D3D4D7"/>
    <a:srgbClr val="EBEBEB"/>
    <a:srgbClr val="303030"/>
    <a:srgbClr val="F4F4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99"/>
    <p:restoredTop sz="94673"/>
  </p:normalViewPr>
  <p:slideViewPr>
    <p:cSldViewPr snapToGrid="0" snapToObjects="1">
      <p:cViewPr varScale="1">
        <p:scale>
          <a:sx n="107" d="100"/>
          <a:sy n="107" d="100"/>
        </p:scale>
        <p:origin x="6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FDCE15-7CCA-4F4E-8538-301AC293FF56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D6BA98-2619-2041-8EB0-8F39F58E0F92}">
      <dgm:prSet phldrT="[Text]" custT="1"/>
      <dgm:spPr>
        <a:solidFill>
          <a:schemeClr val="accent5">
            <a:lumMod val="60000"/>
            <a:lumOff val="40000"/>
          </a:schemeClr>
        </a:solidFill>
        <a:ln>
          <a:noFill/>
        </a:ln>
      </dgm:spPr>
      <dgm:t>
        <a:bodyPr/>
        <a:lstStyle/>
        <a:p>
          <a:endParaRPr lang="en-US" sz="4000" dirty="0"/>
        </a:p>
      </dgm:t>
    </dgm:pt>
    <dgm:pt modelId="{68DE44F1-007F-BD44-B384-8A4DBAF84E37}" type="parTrans" cxnId="{1E89B253-FE14-484B-98FA-DF8F0E3B7DF8}">
      <dgm:prSet/>
      <dgm:spPr/>
      <dgm:t>
        <a:bodyPr/>
        <a:lstStyle/>
        <a:p>
          <a:endParaRPr lang="en-US" sz="3600"/>
        </a:p>
      </dgm:t>
    </dgm:pt>
    <dgm:pt modelId="{ADD442DF-03FF-9746-8DB0-8B908CCCC5D1}" type="sibTrans" cxnId="{1E89B253-FE14-484B-98FA-DF8F0E3B7DF8}">
      <dgm:prSet custT="1"/>
      <dgm:spPr/>
      <dgm:t>
        <a:bodyPr/>
        <a:lstStyle/>
        <a:p>
          <a:endParaRPr lang="en-US" sz="4400"/>
        </a:p>
      </dgm:t>
    </dgm:pt>
    <dgm:pt modelId="{79DCCFD1-6472-8F4A-B178-A78237B5721C}">
      <dgm:prSet phldrT="[Text]" custT="1"/>
      <dgm:spPr>
        <a:solidFill>
          <a:schemeClr val="accent5">
            <a:lumMod val="60000"/>
            <a:lumOff val="40000"/>
          </a:schemeClr>
        </a:solidFill>
        <a:ln>
          <a:noFill/>
        </a:ln>
      </dgm:spPr>
      <dgm:t>
        <a:bodyPr/>
        <a:lstStyle/>
        <a:p>
          <a:endParaRPr lang="en-US" sz="4000" dirty="0"/>
        </a:p>
      </dgm:t>
    </dgm:pt>
    <dgm:pt modelId="{FAA51616-60C8-E943-9C88-F9BB725EBE56}" type="parTrans" cxnId="{4472FE7A-DE44-B242-AFC9-2F77FB6DD812}">
      <dgm:prSet/>
      <dgm:spPr/>
      <dgm:t>
        <a:bodyPr/>
        <a:lstStyle/>
        <a:p>
          <a:endParaRPr lang="en-US" sz="3600"/>
        </a:p>
      </dgm:t>
    </dgm:pt>
    <dgm:pt modelId="{AE321BB1-D06F-CE4E-8949-03EB6A2BBFC6}" type="sibTrans" cxnId="{4472FE7A-DE44-B242-AFC9-2F77FB6DD812}">
      <dgm:prSet custT="1"/>
      <dgm:spPr/>
      <dgm:t>
        <a:bodyPr/>
        <a:lstStyle/>
        <a:p>
          <a:endParaRPr lang="en-US" sz="4400"/>
        </a:p>
      </dgm:t>
    </dgm:pt>
    <dgm:pt modelId="{D99EB1B2-7662-744D-830F-5DBA36E0080F}">
      <dgm:prSet phldrT="[Text]" custT="1"/>
      <dgm:spPr>
        <a:solidFill>
          <a:schemeClr val="accent5">
            <a:lumMod val="60000"/>
            <a:lumOff val="40000"/>
          </a:schemeClr>
        </a:solidFill>
        <a:ln>
          <a:noFill/>
        </a:ln>
      </dgm:spPr>
      <dgm:t>
        <a:bodyPr/>
        <a:lstStyle/>
        <a:p>
          <a:endParaRPr lang="en-US" sz="4000" dirty="0"/>
        </a:p>
      </dgm:t>
    </dgm:pt>
    <dgm:pt modelId="{6CC9B806-94EF-AC46-AE33-DF24C849FC3B}" type="parTrans" cxnId="{C9ACFAF0-DAE1-4A48-BB0B-53F816120D24}">
      <dgm:prSet/>
      <dgm:spPr/>
      <dgm:t>
        <a:bodyPr/>
        <a:lstStyle/>
        <a:p>
          <a:endParaRPr lang="en-US" sz="3600"/>
        </a:p>
      </dgm:t>
    </dgm:pt>
    <dgm:pt modelId="{42772E1B-2980-5147-AC0E-9A1169357830}" type="sibTrans" cxnId="{C9ACFAF0-DAE1-4A48-BB0B-53F816120D24}">
      <dgm:prSet custT="1"/>
      <dgm:spPr/>
      <dgm:t>
        <a:bodyPr/>
        <a:lstStyle/>
        <a:p>
          <a:endParaRPr lang="en-US" sz="4400"/>
        </a:p>
      </dgm:t>
    </dgm:pt>
    <dgm:pt modelId="{58D0EE34-E5F8-6E49-BF5F-2B481C5986FF}">
      <dgm:prSet phldrT="[Text]" custT="1"/>
      <dgm:spPr>
        <a:solidFill>
          <a:schemeClr val="accent5">
            <a:lumMod val="60000"/>
            <a:lumOff val="40000"/>
          </a:schemeClr>
        </a:solidFill>
        <a:ln>
          <a:noFill/>
        </a:ln>
      </dgm:spPr>
      <dgm:t>
        <a:bodyPr/>
        <a:lstStyle/>
        <a:p>
          <a:endParaRPr lang="en-US" sz="4000" dirty="0"/>
        </a:p>
      </dgm:t>
    </dgm:pt>
    <dgm:pt modelId="{9E23279A-C8BD-E04E-AB4C-2373A3615D4A}" type="parTrans" cxnId="{69C4A76B-8465-1B42-AA37-26EEC272D3A7}">
      <dgm:prSet/>
      <dgm:spPr/>
      <dgm:t>
        <a:bodyPr/>
        <a:lstStyle/>
        <a:p>
          <a:endParaRPr lang="en-US" sz="3600"/>
        </a:p>
      </dgm:t>
    </dgm:pt>
    <dgm:pt modelId="{D3934460-B9B0-A541-9765-F905BEA6A8FA}" type="sibTrans" cxnId="{69C4A76B-8465-1B42-AA37-26EEC272D3A7}">
      <dgm:prSet/>
      <dgm:spPr/>
      <dgm:t>
        <a:bodyPr/>
        <a:lstStyle/>
        <a:p>
          <a:endParaRPr lang="en-US" sz="3600"/>
        </a:p>
      </dgm:t>
    </dgm:pt>
    <dgm:pt modelId="{B5D1F0CC-9F60-F043-8D2F-78B0C8D269EF}">
      <dgm:prSet phldrT="[Text]" custT="1"/>
      <dgm:spPr>
        <a:solidFill>
          <a:schemeClr val="accent5">
            <a:lumMod val="60000"/>
            <a:lumOff val="40000"/>
          </a:schemeClr>
        </a:solidFill>
        <a:ln>
          <a:noFill/>
        </a:ln>
      </dgm:spPr>
      <dgm:t>
        <a:bodyPr/>
        <a:lstStyle/>
        <a:p>
          <a:endParaRPr lang="en-US" sz="4000" dirty="0"/>
        </a:p>
      </dgm:t>
    </dgm:pt>
    <dgm:pt modelId="{C997CA8C-F3C4-CA42-B01C-AEB1BA77991C}" type="parTrans" cxnId="{0EAB649F-8617-6544-8107-48315ED9D8A2}">
      <dgm:prSet/>
      <dgm:spPr/>
      <dgm:t>
        <a:bodyPr/>
        <a:lstStyle/>
        <a:p>
          <a:endParaRPr lang="en-US" sz="3600"/>
        </a:p>
      </dgm:t>
    </dgm:pt>
    <dgm:pt modelId="{87917215-128F-814A-A116-81CFB4AC2875}" type="sibTrans" cxnId="{0EAB649F-8617-6544-8107-48315ED9D8A2}">
      <dgm:prSet custT="1"/>
      <dgm:spPr/>
      <dgm:t>
        <a:bodyPr/>
        <a:lstStyle/>
        <a:p>
          <a:endParaRPr lang="en-US" sz="4400"/>
        </a:p>
      </dgm:t>
    </dgm:pt>
    <dgm:pt modelId="{6E2106FE-0678-F24F-BA5A-17D9137B20DA}">
      <dgm:prSet custT="1"/>
      <dgm:spPr>
        <a:solidFill>
          <a:schemeClr val="accent5">
            <a:alpha val="90000"/>
          </a:schemeClr>
        </a:solidFill>
        <a:ln>
          <a:noFill/>
        </a:ln>
      </dgm:spPr>
      <dgm:t>
        <a:bodyPr/>
        <a:lstStyle/>
        <a:p>
          <a:pPr>
            <a:buNone/>
          </a:pPr>
          <a:r>
            <a:rPr lang="en-US" sz="2400" dirty="0">
              <a:solidFill>
                <a:schemeClr val="bg1"/>
              </a:solidFill>
            </a:rPr>
            <a:t>Filled missing SBP, DBP, Waist circumference, BMI by median</a:t>
          </a:r>
        </a:p>
      </dgm:t>
    </dgm:pt>
    <dgm:pt modelId="{104B97CB-6CE8-924B-ADF9-4177CE6BC68F}" type="parTrans" cxnId="{48A06C88-9B60-1444-8FCD-92B186CCF6D1}">
      <dgm:prSet/>
      <dgm:spPr/>
      <dgm:t>
        <a:bodyPr/>
        <a:lstStyle/>
        <a:p>
          <a:endParaRPr lang="en-US" sz="3200"/>
        </a:p>
      </dgm:t>
    </dgm:pt>
    <dgm:pt modelId="{0A914632-C4CA-AC4D-9B67-A75B33E8A6C8}" type="sibTrans" cxnId="{48A06C88-9B60-1444-8FCD-92B186CCF6D1}">
      <dgm:prSet/>
      <dgm:spPr/>
      <dgm:t>
        <a:bodyPr/>
        <a:lstStyle/>
        <a:p>
          <a:endParaRPr lang="en-US" sz="3200"/>
        </a:p>
      </dgm:t>
    </dgm:pt>
    <dgm:pt modelId="{337CF25B-E9DA-B64A-BEF4-D95C9AE5FD39}">
      <dgm:prSet custT="1"/>
      <dgm:spPr>
        <a:solidFill>
          <a:schemeClr val="accent5">
            <a:alpha val="90000"/>
          </a:schemeClr>
        </a:solidFill>
        <a:ln>
          <a:noFill/>
        </a:ln>
      </dgm:spPr>
      <dgm:t>
        <a:bodyPr/>
        <a:lstStyle/>
        <a:p>
          <a:pPr>
            <a:buNone/>
          </a:pPr>
          <a:r>
            <a:rPr lang="en-US" sz="2400" dirty="0">
              <a:solidFill>
                <a:schemeClr val="bg1"/>
              </a:solidFill>
            </a:rPr>
            <a:t>Filled missing Pulse by mode</a:t>
          </a:r>
        </a:p>
      </dgm:t>
    </dgm:pt>
    <dgm:pt modelId="{BDF6E6D8-8436-9E47-8773-88E04CE5FC8C}" type="parTrans" cxnId="{A70F36DF-331D-0148-A160-8EB646AEEB6B}">
      <dgm:prSet/>
      <dgm:spPr/>
      <dgm:t>
        <a:bodyPr/>
        <a:lstStyle/>
        <a:p>
          <a:endParaRPr lang="en-US" sz="3200"/>
        </a:p>
      </dgm:t>
    </dgm:pt>
    <dgm:pt modelId="{17F557E5-F80D-4A4D-951B-D47ACE85E072}" type="sibTrans" cxnId="{A70F36DF-331D-0148-A160-8EB646AEEB6B}">
      <dgm:prSet/>
      <dgm:spPr/>
      <dgm:t>
        <a:bodyPr/>
        <a:lstStyle/>
        <a:p>
          <a:endParaRPr lang="en-US" sz="3200"/>
        </a:p>
      </dgm:t>
    </dgm:pt>
    <dgm:pt modelId="{FF80F0E2-88B3-714F-AD6E-924DC78B0F2D}">
      <dgm:prSet custT="1"/>
      <dgm:spPr>
        <a:solidFill>
          <a:schemeClr val="accent5">
            <a:alpha val="90000"/>
          </a:schemeClr>
        </a:solidFill>
        <a:ln>
          <a:noFill/>
        </a:ln>
      </dgm:spPr>
      <dgm:t>
        <a:bodyPr/>
        <a:lstStyle/>
        <a:p>
          <a:pPr>
            <a:buNone/>
          </a:pPr>
          <a:r>
            <a:rPr lang="en-US" sz="2400" dirty="0">
              <a:solidFill>
                <a:schemeClr val="bg1"/>
              </a:solidFill>
            </a:rPr>
            <a:t>Filled missing Income values by </a:t>
          </a:r>
          <a:r>
            <a:rPr lang="en-US" sz="2400" dirty="0" err="1">
              <a:solidFill>
                <a:schemeClr val="bg1"/>
              </a:solidFill>
            </a:rPr>
            <a:t>ffill</a:t>
          </a:r>
          <a:r>
            <a:rPr lang="en-US" sz="2400" dirty="0">
              <a:solidFill>
                <a:schemeClr val="bg1"/>
              </a:solidFill>
            </a:rPr>
            <a:t> method</a:t>
          </a:r>
        </a:p>
      </dgm:t>
    </dgm:pt>
    <dgm:pt modelId="{00E72391-79F1-7343-A774-E6BDBB944B61}" type="parTrans" cxnId="{30317157-19FE-1346-8252-0260D3CC9900}">
      <dgm:prSet/>
      <dgm:spPr/>
      <dgm:t>
        <a:bodyPr/>
        <a:lstStyle/>
        <a:p>
          <a:endParaRPr lang="en-US" sz="3200"/>
        </a:p>
      </dgm:t>
    </dgm:pt>
    <dgm:pt modelId="{2C3B5051-D575-FA4E-8AE6-22573B4EDCF1}" type="sibTrans" cxnId="{30317157-19FE-1346-8252-0260D3CC9900}">
      <dgm:prSet/>
      <dgm:spPr/>
      <dgm:t>
        <a:bodyPr/>
        <a:lstStyle/>
        <a:p>
          <a:endParaRPr lang="en-US" sz="3200"/>
        </a:p>
      </dgm:t>
    </dgm:pt>
    <dgm:pt modelId="{4CB78DDA-1FAE-E74A-A7D0-8649FB765C7E}">
      <dgm:prSet custT="1"/>
      <dgm:spPr>
        <a:solidFill>
          <a:schemeClr val="accent5">
            <a:alpha val="90000"/>
          </a:schemeClr>
        </a:solidFill>
        <a:ln>
          <a:noFill/>
        </a:ln>
      </dgm:spPr>
      <dgm:t>
        <a:bodyPr/>
        <a:lstStyle/>
        <a:p>
          <a:pPr>
            <a:buNone/>
          </a:pPr>
          <a:r>
            <a:rPr lang="en-US" sz="2400" dirty="0">
              <a:solidFill>
                <a:schemeClr val="bg1"/>
              </a:solidFill>
            </a:rPr>
            <a:t>Removed missing LDL and Triglycerides values </a:t>
          </a:r>
        </a:p>
      </dgm:t>
    </dgm:pt>
    <dgm:pt modelId="{AA6D7B1E-7BE8-0746-99C2-9F850C6BC8CA}" type="parTrans" cxnId="{D190B610-04D0-B046-B50B-1611F0438BA7}">
      <dgm:prSet/>
      <dgm:spPr/>
      <dgm:t>
        <a:bodyPr/>
        <a:lstStyle/>
        <a:p>
          <a:endParaRPr lang="en-US" sz="3200"/>
        </a:p>
      </dgm:t>
    </dgm:pt>
    <dgm:pt modelId="{ACDB3A95-7246-194E-AFCE-A69E448D2B80}" type="sibTrans" cxnId="{D190B610-04D0-B046-B50B-1611F0438BA7}">
      <dgm:prSet/>
      <dgm:spPr/>
      <dgm:t>
        <a:bodyPr/>
        <a:lstStyle/>
        <a:p>
          <a:endParaRPr lang="en-US" sz="3200"/>
        </a:p>
      </dgm:t>
    </dgm:pt>
    <dgm:pt modelId="{52FCA078-75CC-5842-9BE0-8C93537A8E7A}">
      <dgm:prSet custT="1"/>
      <dgm:spPr>
        <a:solidFill>
          <a:schemeClr val="accent5">
            <a:alpha val="90000"/>
          </a:schemeClr>
        </a:solidFill>
        <a:ln>
          <a:noFill/>
        </a:ln>
      </dgm:spPr>
      <dgm:t>
        <a:bodyPr/>
        <a:lstStyle/>
        <a:p>
          <a:pPr>
            <a:buNone/>
          </a:pPr>
          <a:r>
            <a:rPr lang="en-US" sz="2400" dirty="0">
              <a:solidFill>
                <a:schemeClr val="bg1"/>
              </a:solidFill>
            </a:rPr>
            <a:t>Included individuals with Age over 20 years</a:t>
          </a:r>
        </a:p>
      </dgm:t>
    </dgm:pt>
    <dgm:pt modelId="{20FA3A90-090D-CB45-9C16-A85B8F13F1FB}" type="sibTrans" cxnId="{094644EE-4207-C545-AB1B-5BBDBEF119AD}">
      <dgm:prSet/>
      <dgm:spPr/>
      <dgm:t>
        <a:bodyPr/>
        <a:lstStyle/>
        <a:p>
          <a:endParaRPr lang="en-US" sz="3200"/>
        </a:p>
      </dgm:t>
    </dgm:pt>
    <dgm:pt modelId="{9D1A99E6-BB31-DF4F-B3B8-830A30E02999}" type="parTrans" cxnId="{094644EE-4207-C545-AB1B-5BBDBEF119AD}">
      <dgm:prSet/>
      <dgm:spPr/>
      <dgm:t>
        <a:bodyPr/>
        <a:lstStyle/>
        <a:p>
          <a:endParaRPr lang="en-US" sz="3200"/>
        </a:p>
      </dgm:t>
    </dgm:pt>
    <dgm:pt modelId="{6C40DBF2-F68C-3647-B2DC-F33CE524F9B1}">
      <dgm:prSet custT="1"/>
      <dgm:spPr>
        <a:solidFill>
          <a:schemeClr val="accent5">
            <a:lumMod val="60000"/>
            <a:lumOff val="40000"/>
          </a:schemeClr>
        </a:solidFill>
        <a:ln>
          <a:noFill/>
        </a:ln>
      </dgm:spPr>
      <dgm:t>
        <a:bodyPr/>
        <a:lstStyle/>
        <a:p>
          <a:endParaRPr lang="en-US" sz="2400"/>
        </a:p>
      </dgm:t>
    </dgm:pt>
    <dgm:pt modelId="{90BC364B-7EE8-6E47-834D-FCCE89693754}" type="parTrans" cxnId="{88BC34AB-652A-ED4D-B847-0034E38234A6}">
      <dgm:prSet/>
      <dgm:spPr/>
      <dgm:t>
        <a:bodyPr/>
        <a:lstStyle/>
        <a:p>
          <a:endParaRPr lang="en-US" sz="3200"/>
        </a:p>
      </dgm:t>
    </dgm:pt>
    <dgm:pt modelId="{A5BEA70C-5C51-F04C-8576-A340E506D6A6}" type="sibTrans" cxnId="{88BC34AB-652A-ED4D-B847-0034E38234A6}">
      <dgm:prSet/>
      <dgm:spPr/>
      <dgm:t>
        <a:bodyPr/>
        <a:lstStyle/>
        <a:p>
          <a:endParaRPr lang="en-US" sz="3200"/>
        </a:p>
      </dgm:t>
    </dgm:pt>
    <dgm:pt modelId="{67DB382C-625B-2748-9C0C-AFCDA5EC7426}">
      <dgm:prSet custT="1"/>
      <dgm:spPr>
        <a:solidFill>
          <a:schemeClr val="accent5">
            <a:alpha val="90000"/>
          </a:schemeClr>
        </a:solidFill>
        <a:ln>
          <a:noFill/>
        </a:ln>
      </dgm:spPr>
      <dgm:t>
        <a:bodyPr/>
        <a:lstStyle/>
        <a:p>
          <a:pPr>
            <a:buNone/>
          </a:pPr>
          <a:r>
            <a:rPr lang="en-US" sz="2400" dirty="0">
              <a:solidFill>
                <a:schemeClr val="bg1"/>
              </a:solidFill>
            </a:rPr>
            <a:t>Replaced ‘Refused’ responses by ‘No health condition’</a:t>
          </a:r>
        </a:p>
      </dgm:t>
    </dgm:pt>
    <dgm:pt modelId="{4C3ECDB8-E776-0949-9275-FB4298D85BA9}" type="parTrans" cxnId="{1E3271E3-93EC-C04C-925D-01298AE24A44}">
      <dgm:prSet/>
      <dgm:spPr/>
      <dgm:t>
        <a:bodyPr/>
        <a:lstStyle/>
        <a:p>
          <a:endParaRPr lang="en-US" sz="3200"/>
        </a:p>
      </dgm:t>
    </dgm:pt>
    <dgm:pt modelId="{F9141116-6F5B-D145-A897-9A1C17869019}" type="sibTrans" cxnId="{1E3271E3-93EC-C04C-925D-01298AE24A44}">
      <dgm:prSet/>
      <dgm:spPr/>
      <dgm:t>
        <a:bodyPr/>
        <a:lstStyle/>
        <a:p>
          <a:endParaRPr lang="en-US" sz="3200"/>
        </a:p>
      </dgm:t>
    </dgm:pt>
    <dgm:pt modelId="{6E442D4C-AA05-6C40-AD8E-F89074FC98F1}">
      <dgm:prSet custT="1"/>
      <dgm:spPr>
        <a:solidFill>
          <a:schemeClr val="accent5">
            <a:lumMod val="40000"/>
            <a:lumOff val="60000"/>
          </a:schemeClr>
        </a:solidFill>
        <a:ln>
          <a:noFill/>
        </a:ln>
      </dgm:spPr>
      <dgm:t>
        <a:bodyPr/>
        <a:lstStyle/>
        <a:p>
          <a:endParaRPr lang="en-US" sz="2400" dirty="0"/>
        </a:p>
      </dgm:t>
    </dgm:pt>
    <dgm:pt modelId="{8A76D59F-1203-6A4F-B4A7-01F9A5C667E1}" type="parTrans" cxnId="{C35E719B-5E1F-3543-BE0D-76E4C15F6292}">
      <dgm:prSet/>
      <dgm:spPr/>
      <dgm:t>
        <a:bodyPr/>
        <a:lstStyle/>
        <a:p>
          <a:endParaRPr lang="en-US" sz="3200"/>
        </a:p>
      </dgm:t>
    </dgm:pt>
    <dgm:pt modelId="{F9E5EF38-836E-424B-96FD-A3A38FA0FAAC}" type="sibTrans" cxnId="{C35E719B-5E1F-3543-BE0D-76E4C15F6292}">
      <dgm:prSet/>
      <dgm:spPr/>
      <dgm:t>
        <a:bodyPr/>
        <a:lstStyle/>
        <a:p>
          <a:endParaRPr lang="en-US" sz="3200"/>
        </a:p>
      </dgm:t>
    </dgm:pt>
    <dgm:pt modelId="{6921DDF7-AC16-F146-BDDC-F014B1E29AA1}">
      <dgm:prSet custT="1"/>
      <dgm:spPr>
        <a:solidFill>
          <a:schemeClr val="accent5">
            <a:alpha val="90000"/>
          </a:schemeClr>
        </a:solidFill>
        <a:ln>
          <a:noFill/>
        </a:ln>
      </dgm:spPr>
      <dgm:t>
        <a:bodyPr/>
        <a:lstStyle/>
        <a:p>
          <a:pPr>
            <a:buNone/>
          </a:pPr>
          <a:r>
            <a:rPr lang="en-US" sz="2400" dirty="0">
              <a:solidFill>
                <a:schemeClr val="bg1"/>
              </a:solidFill>
            </a:rPr>
            <a:t>Formed target variable ‘CVD Risk’ and encoded it as 1 or 0 based on</a:t>
          </a:r>
        </a:p>
      </dgm:t>
    </dgm:pt>
    <dgm:pt modelId="{80033BDD-1CC6-1441-8858-420F94EA98F2}" type="parTrans" cxnId="{842FBF8B-3529-4B45-BAFE-48797B589160}">
      <dgm:prSet/>
      <dgm:spPr/>
      <dgm:t>
        <a:bodyPr/>
        <a:lstStyle/>
        <a:p>
          <a:endParaRPr lang="en-US" sz="3200"/>
        </a:p>
      </dgm:t>
    </dgm:pt>
    <dgm:pt modelId="{AEF9E427-7370-4043-90A2-D17694F2EF77}" type="sibTrans" cxnId="{842FBF8B-3529-4B45-BAFE-48797B589160}">
      <dgm:prSet/>
      <dgm:spPr/>
      <dgm:t>
        <a:bodyPr/>
        <a:lstStyle/>
        <a:p>
          <a:endParaRPr lang="en-US" sz="3200"/>
        </a:p>
      </dgm:t>
    </dgm:pt>
    <dgm:pt modelId="{F2E9B35A-CC48-4043-80D4-EE5AFD68815D}">
      <dgm:prSet custT="1"/>
      <dgm:spPr>
        <a:solidFill>
          <a:schemeClr val="accent5">
            <a:alpha val="90000"/>
          </a:schemeClr>
        </a:solidFill>
        <a:ln>
          <a:noFill/>
        </a:ln>
      </dgm:spPr>
      <dgm:t>
        <a:bodyPr/>
        <a:lstStyle/>
        <a:p>
          <a:pPr>
            <a:buNone/>
          </a:pPr>
          <a:r>
            <a:rPr lang="en-US" sz="2400" dirty="0">
              <a:solidFill>
                <a:schemeClr val="bg1"/>
              </a:solidFill>
            </a:rPr>
            <a:t>the heart condition variable values (0 = No, 1 = Yes)</a:t>
          </a:r>
        </a:p>
      </dgm:t>
    </dgm:pt>
    <dgm:pt modelId="{B262D277-66DB-2449-A91D-85BB6109FB18}" type="parTrans" cxnId="{78146AFD-5799-B744-9D3D-1C8300031D04}">
      <dgm:prSet/>
      <dgm:spPr/>
    </dgm:pt>
    <dgm:pt modelId="{33B1588E-EB9C-E140-8F4B-77226888A7D8}" type="sibTrans" cxnId="{78146AFD-5799-B744-9D3D-1C8300031D04}">
      <dgm:prSet/>
      <dgm:spPr/>
    </dgm:pt>
    <dgm:pt modelId="{49039B4E-5C74-5541-A374-0F386F4D08B9}" type="pres">
      <dgm:prSet presAssocID="{EDFDCE15-7CCA-4F4E-8538-301AC293FF56}" presName="linearFlow" presStyleCnt="0">
        <dgm:presLayoutVars>
          <dgm:dir/>
          <dgm:animLvl val="lvl"/>
          <dgm:resizeHandles val="exact"/>
        </dgm:presLayoutVars>
      </dgm:prSet>
      <dgm:spPr/>
    </dgm:pt>
    <dgm:pt modelId="{18398B32-E0E1-D14E-A9F9-09477860D0B9}" type="pres">
      <dgm:prSet presAssocID="{58D0EE34-E5F8-6E49-BF5F-2B481C5986FF}" presName="composite" presStyleCnt="0"/>
      <dgm:spPr/>
    </dgm:pt>
    <dgm:pt modelId="{75F9839B-F6C7-804E-A8D1-0D8128C45F7F}" type="pres">
      <dgm:prSet presAssocID="{58D0EE34-E5F8-6E49-BF5F-2B481C5986FF}" presName="parentText" presStyleLbl="alignNode1" presStyleIdx="0" presStyleCnt="7">
        <dgm:presLayoutVars>
          <dgm:chMax val="1"/>
          <dgm:bulletEnabled val="1"/>
        </dgm:presLayoutVars>
      </dgm:prSet>
      <dgm:spPr/>
    </dgm:pt>
    <dgm:pt modelId="{F826ED3E-A910-5E4C-AD4D-E7C1B9ED49CA}" type="pres">
      <dgm:prSet presAssocID="{58D0EE34-E5F8-6E49-BF5F-2B481C5986FF}" presName="descendantText" presStyleLbl="alignAcc1" presStyleIdx="0" presStyleCnt="7">
        <dgm:presLayoutVars>
          <dgm:bulletEnabled val="1"/>
        </dgm:presLayoutVars>
      </dgm:prSet>
      <dgm:spPr/>
    </dgm:pt>
    <dgm:pt modelId="{B81004C5-046F-E947-AB74-331913FA5852}" type="pres">
      <dgm:prSet presAssocID="{D3934460-B9B0-A541-9765-F905BEA6A8FA}" presName="sp" presStyleCnt="0"/>
      <dgm:spPr/>
    </dgm:pt>
    <dgm:pt modelId="{E4F0439F-20AD-E44B-8F8E-45D350454849}" type="pres">
      <dgm:prSet presAssocID="{D99EB1B2-7662-744D-830F-5DBA36E0080F}" presName="composite" presStyleCnt="0"/>
      <dgm:spPr/>
    </dgm:pt>
    <dgm:pt modelId="{EFF17E79-EAD1-FB4E-8328-24A04E99A27A}" type="pres">
      <dgm:prSet presAssocID="{D99EB1B2-7662-744D-830F-5DBA36E0080F}" presName="parentText" presStyleLbl="alignNode1" presStyleIdx="1" presStyleCnt="7">
        <dgm:presLayoutVars>
          <dgm:chMax val="1"/>
          <dgm:bulletEnabled val="1"/>
        </dgm:presLayoutVars>
      </dgm:prSet>
      <dgm:spPr/>
    </dgm:pt>
    <dgm:pt modelId="{FD865BE5-6AC0-F643-A877-F7BC39908A3A}" type="pres">
      <dgm:prSet presAssocID="{D99EB1B2-7662-744D-830F-5DBA36E0080F}" presName="descendantText" presStyleLbl="alignAcc1" presStyleIdx="1" presStyleCnt="7">
        <dgm:presLayoutVars>
          <dgm:bulletEnabled val="1"/>
        </dgm:presLayoutVars>
      </dgm:prSet>
      <dgm:spPr/>
    </dgm:pt>
    <dgm:pt modelId="{B976FA7F-6405-924A-8820-0D1965897C8E}" type="pres">
      <dgm:prSet presAssocID="{42772E1B-2980-5147-AC0E-9A1169357830}" presName="sp" presStyleCnt="0"/>
      <dgm:spPr/>
    </dgm:pt>
    <dgm:pt modelId="{40CB583A-442A-484F-9EC5-47337F5BC7E1}" type="pres">
      <dgm:prSet presAssocID="{06D6BA98-2619-2041-8EB0-8F39F58E0F92}" presName="composite" presStyleCnt="0"/>
      <dgm:spPr/>
    </dgm:pt>
    <dgm:pt modelId="{3DE86BE4-6515-E143-91F6-51B2B0BF2D7E}" type="pres">
      <dgm:prSet presAssocID="{06D6BA98-2619-2041-8EB0-8F39F58E0F92}" presName="parentText" presStyleLbl="alignNode1" presStyleIdx="2" presStyleCnt="7">
        <dgm:presLayoutVars>
          <dgm:chMax val="1"/>
          <dgm:bulletEnabled val="1"/>
        </dgm:presLayoutVars>
      </dgm:prSet>
      <dgm:spPr/>
    </dgm:pt>
    <dgm:pt modelId="{E960F26F-41D1-E84E-9247-B2E3B5458236}" type="pres">
      <dgm:prSet presAssocID="{06D6BA98-2619-2041-8EB0-8F39F58E0F92}" presName="descendantText" presStyleLbl="alignAcc1" presStyleIdx="2" presStyleCnt="7">
        <dgm:presLayoutVars>
          <dgm:bulletEnabled val="1"/>
        </dgm:presLayoutVars>
      </dgm:prSet>
      <dgm:spPr/>
    </dgm:pt>
    <dgm:pt modelId="{2B60A51F-3109-7C43-B660-F2C6C6C161D9}" type="pres">
      <dgm:prSet presAssocID="{ADD442DF-03FF-9746-8DB0-8B908CCCC5D1}" presName="sp" presStyleCnt="0"/>
      <dgm:spPr/>
    </dgm:pt>
    <dgm:pt modelId="{7F689AAC-76EC-5643-B6A2-2C8B377EB412}" type="pres">
      <dgm:prSet presAssocID="{B5D1F0CC-9F60-F043-8D2F-78B0C8D269EF}" presName="composite" presStyleCnt="0"/>
      <dgm:spPr/>
    </dgm:pt>
    <dgm:pt modelId="{F0F3C655-0C28-ED42-99DA-58FA51516971}" type="pres">
      <dgm:prSet presAssocID="{B5D1F0CC-9F60-F043-8D2F-78B0C8D269EF}" presName="parentText" presStyleLbl="alignNode1" presStyleIdx="3" presStyleCnt="7">
        <dgm:presLayoutVars>
          <dgm:chMax val="1"/>
          <dgm:bulletEnabled val="1"/>
        </dgm:presLayoutVars>
      </dgm:prSet>
      <dgm:spPr/>
    </dgm:pt>
    <dgm:pt modelId="{D756D2AD-19FA-A640-A86C-EB376F5AE7F1}" type="pres">
      <dgm:prSet presAssocID="{B5D1F0CC-9F60-F043-8D2F-78B0C8D269EF}" presName="descendantText" presStyleLbl="alignAcc1" presStyleIdx="3" presStyleCnt="7">
        <dgm:presLayoutVars>
          <dgm:bulletEnabled val="1"/>
        </dgm:presLayoutVars>
      </dgm:prSet>
      <dgm:spPr/>
    </dgm:pt>
    <dgm:pt modelId="{EB1BF835-560B-F445-8144-AF415557533D}" type="pres">
      <dgm:prSet presAssocID="{87917215-128F-814A-A116-81CFB4AC2875}" presName="sp" presStyleCnt="0"/>
      <dgm:spPr/>
    </dgm:pt>
    <dgm:pt modelId="{005BB9D5-E8E8-9744-B1D2-3B162B1A4310}" type="pres">
      <dgm:prSet presAssocID="{79DCCFD1-6472-8F4A-B178-A78237B5721C}" presName="composite" presStyleCnt="0"/>
      <dgm:spPr/>
    </dgm:pt>
    <dgm:pt modelId="{9C5FBCDA-8BEC-2640-B26A-D18FF823A157}" type="pres">
      <dgm:prSet presAssocID="{79DCCFD1-6472-8F4A-B178-A78237B5721C}" presName="parentText" presStyleLbl="alignNode1" presStyleIdx="4" presStyleCnt="7">
        <dgm:presLayoutVars>
          <dgm:chMax val="1"/>
          <dgm:bulletEnabled val="1"/>
        </dgm:presLayoutVars>
      </dgm:prSet>
      <dgm:spPr/>
    </dgm:pt>
    <dgm:pt modelId="{9B2AB6EE-2C43-F645-A052-DFE838515B45}" type="pres">
      <dgm:prSet presAssocID="{79DCCFD1-6472-8F4A-B178-A78237B5721C}" presName="descendantText" presStyleLbl="alignAcc1" presStyleIdx="4" presStyleCnt="7">
        <dgm:presLayoutVars>
          <dgm:bulletEnabled val="1"/>
        </dgm:presLayoutVars>
      </dgm:prSet>
      <dgm:spPr/>
    </dgm:pt>
    <dgm:pt modelId="{32E774E7-CA3D-9143-928C-4A4D6F3E14B9}" type="pres">
      <dgm:prSet presAssocID="{AE321BB1-D06F-CE4E-8949-03EB6A2BBFC6}" presName="sp" presStyleCnt="0"/>
      <dgm:spPr/>
    </dgm:pt>
    <dgm:pt modelId="{5DCE8F7A-76A3-DC46-B53D-61877A821107}" type="pres">
      <dgm:prSet presAssocID="{6C40DBF2-F68C-3647-B2DC-F33CE524F9B1}" presName="composite" presStyleCnt="0"/>
      <dgm:spPr/>
    </dgm:pt>
    <dgm:pt modelId="{51FD7317-E44D-5745-93C5-4405FA537B15}" type="pres">
      <dgm:prSet presAssocID="{6C40DBF2-F68C-3647-B2DC-F33CE524F9B1}" presName="parentText" presStyleLbl="alignNode1" presStyleIdx="5" presStyleCnt="7">
        <dgm:presLayoutVars>
          <dgm:chMax val="1"/>
          <dgm:bulletEnabled val="1"/>
        </dgm:presLayoutVars>
      </dgm:prSet>
      <dgm:spPr/>
    </dgm:pt>
    <dgm:pt modelId="{A1EBA253-44B6-6144-A13D-64EA712C5EEE}" type="pres">
      <dgm:prSet presAssocID="{6C40DBF2-F68C-3647-B2DC-F33CE524F9B1}" presName="descendantText" presStyleLbl="alignAcc1" presStyleIdx="5" presStyleCnt="7">
        <dgm:presLayoutVars>
          <dgm:bulletEnabled val="1"/>
        </dgm:presLayoutVars>
      </dgm:prSet>
      <dgm:spPr/>
    </dgm:pt>
    <dgm:pt modelId="{9FD65273-9733-384E-856C-054BA522CDBF}" type="pres">
      <dgm:prSet presAssocID="{A5BEA70C-5C51-F04C-8576-A340E506D6A6}" presName="sp" presStyleCnt="0"/>
      <dgm:spPr/>
    </dgm:pt>
    <dgm:pt modelId="{14C426FD-0C59-DE4C-B7A8-5ED31CBC65C8}" type="pres">
      <dgm:prSet presAssocID="{6E442D4C-AA05-6C40-AD8E-F89074FC98F1}" presName="composite" presStyleCnt="0"/>
      <dgm:spPr/>
    </dgm:pt>
    <dgm:pt modelId="{17133F52-A120-4A44-AC6A-3001A6CAD603}" type="pres">
      <dgm:prSet presAssocID="{6E442D4C-AA05-6C40-AD8E-F89074FC98F1}" presName="parentText" presStyleLbl="alignNode1" presStyleIdx="6" presStyleCnt="7">
        <dgm:presLayoutVars>
          <dgm:chMax val="1"/>
          <dgm:bulletEnabled val="1"/>
        </dgm:presLayoutVars>
      </dgm:prSet>
      <dgm:spPr/>
    </dgm:pt>
    <dgm:pt modelId="{D4B447E3-76D5-1948-9BF2-D87FE823834C}" type="pres">
      <dgm:prSet presAssocID="{6E442D4C-AA05-6C40-AD8E-F89074FC98F1}" presName="descendantText" presStyleLbl="alignAcc1" presStyleIdx="6" presStyleCnt="7" custScaleY="113170">
        <dgm:presLayoutVars>
          <dgm:bulletEnabled val="1"/>
        </dgm:presLayoutVars>
      </dgm:prSet>
      <dgm:spPr/>
    </dgm:pt>
  </dgm:ptLst>
  <dgm:cxnLst>
    <dgm:cxn modelId="{A1F78C00-998A-1B4B-BA7E-B94C34076201}" type="presOf" srcId="{F2E9B35A-CC48-4043-80D4-EE5AFD68815D}" destId="{D4B447E3-76D5-1948-9BF2-D87FE823834C}" srcOrd="0" destOrd="1" presId="urn:microsoft.com/office/officeart/2005/8/layout/chevron2"/>
    <dgm:cxn modelId="{2C9BAF02-388E-9341-8ECB-465EF1A0F111}" type="presOf" srcId="{67DB382C-625B-2748-9C0C-AFCDA5EC7426}" destId="{A1EBA253-44B6-6144-A13D-64EA712C5EEE}" srcOrd="0" destOrd="0" presId="urn:microsoft.com/office/officeart/2005/8/layout/chevron2"/>
    <dgm:cxn modelId="{D190B610-04D0-B046-B50B-1611F0438BA7}" srcId="{D99EB1B2-7662-744D-830F-5DBA36E0080F}" destId="{4CB78DDA-1FAE-E74A-A7D0-8649FB765C7E}" srcOrd="0" destOrd="0" parTransId="{AA6D7B1E-7BE8-0746-99C2-9F850C6BC8CA}" sibTransId="{ACDB3A95-7246-194E-AFCE-A69E448D2B80}"/>
    <dgm:cxn modelId="{035D4222-5483-2544-9BB5-D81E3A8941C1}" type="presOf" srcId="{6C40DBF2-F68C-3647-B2DC-F33CE524F9B1}" destId="{51FD7317-E44D-5745-93C5-4405FA537B15}" srcOrd="0" destOrd="0" presId="urn:microsoft.com/office/officeart/2005/8/layout/chevron2"/>
    <dgm:cxn modelId="{561B9E53-5386-9C43-952F-D61BFEE98950}" type="presOf" srcId="{FF80F0E2-88B3-714F-AD6E-924DC78B0F2D}" destId="{9B2AB6EE-2C43-F645-A052-DFE838515B45}" srcOrd="0" destOrd="0" presId="urn:microsoft.com/office/officeart/2005/8/layout/chevron2"/>
    <dgm:cxn modelId="{1E89B253-FE14-484B-98FA-DF8F0E3B7DF8}" srcId="{EDFDCE15-7CCA-4F4E-8538-301AC293FF56}" destId="{06D6BA98-2619-2041-8EB0-8F39F58E0F92}" srcOrd="2" destOrd="0" parTransId="{68DE44F1-007F-BD44-B384-8A4DBAF84E37}" sibTransId="{ADD442DF-03FF-9746-8DB0-8B908CCCC5D1}"/>
    <dgm:cxn modelId="{30317157-19FE-1346-8252-0260D3CC9900}" srcId="{79DCCFD1-6472-8F4A-B178-A78237B5721C}" destId="{FF80F0E2-88B3-714F-AD6E-924DC78B0F2D}" srcOrd="0" destOrd="0" parTransId="{00E72391-79F1-7343-A774-E6BDBB944B61}" sibTransId="{2C3B5051-D575-FA4E-8AE6-22573B4EDCF1}"/>
    <dgm:cxn modelId="{69C4A76B-8465-1B42-AA37-26EEC272D3A7}" srcId="{EDFDCE15-7CCA-4F4E-8538-301AC293FF56}" destId="{58D0EE34-E5F8-6E49-BF5F-2B481C5986FF}" srcOrd="0" destOrd="0" parTransId="{9E23279A-C8BD-E04E-AB4C-2373A3615D4A}" sibTransId="{D3934460-B9B0-A541-9765-F905BEA6A8FA}"/>
    <dgm:cxn modelId="{E0DA7C76-5120-B647-9D88-4EC782546499}" type="presOf" srcId="{B5D1F0CC-9F60-F043-8D2F-78B0C8D269EF}" destId="{F0F3C655-0C28-ED42-99DA-58FA51516971}" srcOrd="0" destOrd="0" presId="urn:microsoft.com/office/officeart/2005/8/layout/chevron2"/>
    <dgm:cxn modelId="{4472FE7A-DE44-B242-AFC9-2F77FB6DD812}" srcId="{EDFDCE15-7CCA-4F4E-8538-301AC293FF56}" destId="{79DCCFD1-6472-8F4A-B178-A78237B5721C}" srcOrd="4" destOrd="0" parTransId="{FAA51616-60C8-E943-9C88-F9BB725EBE56}" sibTransId="{AE321BB1-D06F-CE4E-8949-03EB6A2BBFC6}"/>
    <dgm:cxn modelId="{40727E7B-6FC2-9343-BDD8-AD97F9D9CF04}" type="presOf" srcId="{6E442D4C-AA05-6C40-AD8E-F89074FC98F1}" destId="{17133F52-A120-4A44-AC6A-3001A6CAD603}" srcOrd="0" destOrd="0" presId="urn:microsoft.com/office/officeart/2005/8/layout/chevron2"/>
    <dgm:cxn modelId="{48A06C88-9B60-1444-8FCD-92B186CCF6D1}" srcId="{06D6BA98-2619-2041-8EB0-8F39F58E0F92}" destId="{6E2106FE-0678-F24F-BA5A-17D9137B20DA}" srcOrd="0" destOrd="0" parTransId="{104B97CB-6CE8-924B-ADF9-4177CE6BC68F}" sibTransId="{0A914632-C4CA-AC4D-9B67-A75B33E8A6C8}"/>
    <dgm:cxn modelId="{842FBF8B-3529-4B45-BAFE-48797B589160}" srcId="{6E442D4C-AA05-6C40-AD8E-F89074FC98F1}" destId="{6921DDF7-AC16-F146-BDDC-F014B1E29AA1}" srcOrd="0" destOrd="0" parTransId="{80033BDD-1CC6-1441-8858-420F94EA98F2}" sibTransId="{AEF9E427-7370-4043-90A2-D17694F2EF77}"/>
    <dgm:cxn modelId="{EEE5698F-A497-7F44-A84B-51D46EB4DF5D}" type="presOf" srcId="{337CF25B-E9DA-B64A-BEF4-D95C9AE5FD39}" destId="{D756D2AD-19FA-A640-A86C-EB376F5AE7F1}" srcOrd="0" destOrd="0" presId="urn:microsoft.com/office/officeart/2005/8/layout/chevron2"/>
    <dgm:cxn modelId="{C35E719B-5E1F-3543-BE0D-76E4C15F6292}" srcId="{EDFDCE15-7CCA-4F4E-8538-301AC293FF56}" destId="{6E442D4C-AA05-6C40-AD8E-F89074FC98F1}" srcOrd="6" destOrd="0" parTransId="{8A76D59F-1203-6A4F-B4A7-01F9A5C667E1}" sibTransId="{F9E5EF38-836E-424B-96FD-A3A38FA0FAAC}"/>
    <dgm:cxn modelId="{0EAB649F-8617-6544-8107-48315ED9D8A2}" srcId="{EDFDCE15-7CCA-4F4E-8538-301AC293FF56}" destId="{B5D1F0CC-9F60-F043-8D2F-78B0C8D269EF}" srcOrd="3" destOrd="0" parTransId="{C997CA8C-F3C4-CA42-B01C-AEB1BA77991C}" sibTransId="{87917215-128F-814A-A116-81CFB4AC2875}"/>
    <dgm:cxn modelId="{88BC34AB-652A-ED4D-B847-0034E38234A6}" srcId="{EDFDCE15-7CCA-4F4E-8538-301AC293FF56}" destId="{6C40DBF2-F68C-3647-B2DC-F33CE524F9B1}" srcOrd="5" destOrd="0" parTransId="{90BC364B-7EE8-6E47-834D-FCCE89693754}" sibTransId="{A5BEA70C-5C51-F04C-8576-A340E506D6A6}"/>
    <dgm:cxn modelId="{4D9A50B8-0B3C-504F-B675-43CCA6393D57}" type="presOf" srcId="{D99EB1B2-7662-744D-830F-5DBA36E0080F}" destId="{EFF17E79-EAD1-FB4E-8328-24A04E99A27A}" srcOrd="0" destOrd="0" presId="urn:microsoft.com/office/officeart/2005/8/layout/chevron2"/>
    <dgm:cxn modelId="{BDF287C4-BC36-DF46-A333-7A64B44BCD71}" type="presOf" srcId="{6E2106FE-0678-F24F-BA5A-17D9137B20DA}" destId="{E960F26F-41D1-E84E-9247-B2E3B5458236}" srcOrd="0" destOrd="0" presId="urn:microsoft.com/office/officeart/2005/8/layout/chevron2"/>
    <dgm:cxn modelId="{EB66A3CA-CD79-444C-A33B-1989A1F9894D}" type="presOf" srcId="{06D6BA98-2619-2041-8EB0-8F39F58E0F92}" destId="{3DE86BE4-6515-E143-91F6-51B2B0BF2D7E}" srcOrd="0" destOrd="0" presId="urn:microsoft.com/office/officeart/2005/8/layout/chevron2"/>
    <dgm:cxn modelId="{1E2FFBCD-9B0B-2746-B827-431F62752130}" type="presOf" srcId="{4CB78DDA-1FAE-E74A-A7D0-8649FB765C7E}" destId="{FD865BE5-6AC0-F643-A877-F7BC39908A3A}" srcOrd="0" destOrd="0" presId="urn:microsoft.com/office/officeart/2005/8/layout/chevron2"/>
    <dgm:cxn modelId="{A70F36DF-331D-0148-A160-8EB646AEEB6B}" srcId="{B5D1F0CC-9F60-F043-8D2F-78B0C8D269EF}" destId="{337CF25B-E9DA-B64A-BEF4-D95C9AE5FD39}" srcOrd="0" destOrd="0" parTransId="{BDF6E6D8-8436-9E47-8773-88E04CE5FC8C}" sibTransId="{17F557E5-F80D-4A4D-951B-D47ACE85E072}"/>
    <dgm:cxn modelId="{A69CB2E0-21FB-4F40-9D3C-D5E22D768E6F}" type="presOf" srcId="{79DCCFD1-6472-8F4A-B178-A78237B5721C}" destId="{9C5FBCDA-8BEC-2640-B26A-D18FF823A157}" srcOrd="0" destOrd="0" presId="urn:microsoft.com/office/officeart/2005/8/layout/chevron2"/>
    <dgm:cxn modelId="{715790E1-A75A-D340-B105-6F8753628F4A}" type="presOf" srcId="{EDFDCE15-7CCA-4F4E-8538-301AC293FF56}" destId="{49039B4E-5C74-5541-A374-0F386F4D08B9}" srcOrd="0" destOrd="0" presId="urn:microsoft.com/office/officeart/2005/8/layout/chevron2"/>
    <dgm:cxn modelId="{1E3271E3-93EC-C04C-925D-01298AE24A44}" srcId="{6C40DBF2-F68C-3647-B2DC-F33CE524F9B1}" destId="{67DB382C-625B-2748-9C0C-AFCDA5EC7426}" srcOrd="0" destOrd="0" parTransId="{4C3ECDB8-E776-0949-9275-FB4298D85BA9}" sibTransId="{F9141116-6F5B-D145-A897-9A1C17869019}"/>
    <dgm:cxn modelId="{2F176DE4-8059-8541-BBE7-B381ED4B9BEC}" type="presOf" srcId="{6921DDF7-AC16-F146-BDDC-F014B1E29AA1}" destId="{D4B447E3-76D5-1948-9BF2-D87FE823834C}" srcOrd="0" destOrd="0" presId="urn:microsoft.com/office/officeart/2005/8/layout/chevron2"/>
    <dgm:cxn modelId="{094644EE-4207-C545-AB1B-5BBDBEF119AD}" srcId="{58D0EE34-E5F8-6E49-BF5F-2B481C5986FF}" destId="{52FCA078-75CC-5842-9BE0-8C93537A8E7A}" srcOrd="0" destOrd="0" parTransId="{9D1A99E6-BB31-DF4F-B3B8-830A30E02999}" sibTransId="{20FA3A90-090D-CB45-9C16-A85B8F13F1FB}"/>
    <dgm:cxn modelId="{7EEB91F0-9F84-5E40-BC47-31CA58E4D3EA}" type="presOf" srcId="{58D0EE34-E5F8-6E49-BF5F-2B481C5986FF}" destId="{75F9839B-F6C7-804E-A8D1-0D8128C45F7F}" srcOrd="0" destOrd="0" presId="urn:microsoft.com/office/officeart/2005/8/layout/chevron2"/>
    <dgm:cxn modelId="{C9ACFAF0-DAE1-4A48-BB0B-53F816120D24}" srcId="{EDFDCE15-7CCA-4F4E-8538-301AC293FF56}" destId="{D99EB1B2-7662-744D-830F-5DBA36E0080F}" srcOrd="1" destOrd="0" parTransId="{6CC9B806-94EF-AC46-AE33-DF24C849FC3B}" sibTransId="{42772E1B-2980-5147-AC0E-9A1169357830}"/>
    <dgm:cxn modelId="{B9D066FB-F086-8D42-B2CE-0291F6997F79}" type="presOf" srcId="{52FCA078-75CC-5842-9BE0-8C93537A8E7A}" destId="{F826ED3E-A910-5E4C-AD4D-E7C1B9ED49CA}" srcOrd="0" destOrd="0" presId="urn:microsoft.com/office/officeart/2005/8/layout/chevron2"/>
    <dgm:cxn modelId="{78146AFD-5799-B744-9D3D-1C8300031D04}" srcId="{6E442D4C-AA05-6C40-AD8E-F89074FC98F1}" destId="{F2E9B35A-CC48-4043-80D4-EE5AFD68815D}" srcOrd="1" destOrd="0" parTransId="{B262D277-66DB-2449-A91D-85BB6109FB18}" sibTransId="{33B1588E-EB9C-E140-8F4B-77226888A7D8}"/>
    <dgm:cxn modelId="{362E9510-F11E-A240-9C49-C258B722C55D}" type="presParOf" srcId="{49039B4E-5C74-5541-A374-0F386F4D08B9}" destId="{18398B32-E0E1-D14E-A9F9-09477860D0B9}" srcOrd="0" destOrd="0" presId="urn:microsoft.com/office/officeart/2005/8/layout/chevron2"/>
    <dgm:cxn modelId="{22AB2771-3846-3143-AD5A-DB4553BACDE6}" type="presParOf" srcId="{18398B32-E0E1-D14E-A9F9-09477860D0B9}" destId="{75F9839B-F6C7-804E-A8D1-0D8128C45F7F}" srcOrd="0" destOrd="0" presId="urn:microsoft.com/office/officeart/2005/8/layout/chevron2"/>
    <dgm:cxn modelId="{1190D408-4D08-DA4E-AD3A-3199A5112D4A}" type="presParOf" srcId="{18398B32-E0E1-D14E-A9F9-09477860D0B9}" destId="{F826ED3E-A910-5E4C-AD4D-E7C1B9ED49CA}" srcOrd="1" destOrd="0" presId="urn:microsoft.com/office/officeart/2005/8/layout/chevron2"/>
    <dgm:cxn modelId="{DC06CB19-BA9F-7B43-B95D-5470B3F2C299}" type="presParOf" srcId="{49039B4E-5C74-5541-A374-0F386F4D08B9}" destId="{B81004C5-046F-E947-AB74-331913FA5852}" srcOrd="1" destOrd="0" presId="urn:microsoft.com/office/officeart/2005/8/layout/chevron2"/>
    <dgm:cxn modelId="{00078532-BCB5-5F48-9BD1-BF2D51BCD696}" type="presParOf" srcId="{49039B4E-5C74-5541-A374-0F386F4D08B9}" destId="{E4F0439F-20AD-E44B-8F8E-45D350454849}" srcOrd="2" destOrd="0" presId="urn:microsoft.com/office/officeart/2005/8/layout/chevron2"/>
    <dgm:cxn modelId="{50786BCD-49CF-524B-BD03-1A5B5EB15730}" type="presParOf" srcId="{E4F0439F-20AD-E44B-8F8E-45D350454849}" destId="{EFF17E79-EAD1-FB4E-8328-24A04E99A27A}" srcOrd="0" destOrd="0" presId="urn:microsoft.com/office/officeart/2005/8/layout/chevron2"/>
    <dgm:cxn modelId="{4DF5F3FF-4E2A-DE4D-AE91-1B21DE32D3BF}" type="presParOf" srcId="{E4F0439F-20AD-E44B-8F8E-45D350454849}" destId="{FD865BE5-6AC0-F643-A877-F7BC39908A3A}" srcOrd="1" destOrd="0" presId="urn:microsoft.com/office/officeart/2005/8/layout/chevron2"/>
    <dgm:cxn modelId="{F09628E5-854C-7D41-9352-AB9118C3605E}" type="presParOf" srcId="{49039B4E-5C74-5541-A374-0F386F4D08B9}" destId="{B976FA7F-6405-924A-8820-0D1965897C8E}" srcOrd="3" destOrd="0" presId="urn:microsoft.com/office/officeart/2005/8/layout/chevron2"/>
    <dgm:cxn modelId="{BFBA2E7A-E6C8-674E-A18F-FBAF23424D6D}" type="presParOf" srcId="{49039B4E-5C74-5541-A374-0F386F4D08B9}" destId="{40CB583A-442A-484F-9EC5-47337F5BC7E1}" srcOrd="4" destOrd="0" presId="urn:microsoft.com/office/officeart/2005/8/layout/chevron2"/>
    <dgm:cxn modelId="{DA43C159-B000-7847-96BD-986951BBA404}" type="presParOf" srcId="{40CB583A-442A-484F-9EC5-47337F5BC7E1}" destId="{3DE86BE4-6515-E143-91F6-51B2B0BF2D7E}" srcOrd="0" destOrd="0" presId="urn:microsoft.com/office/officeart/2005/8/layout/chevron2"/>
    <dgm:cxn modelId="{9FC4D26F-EACB-6C4D-9F26-46CF1F32F9F2}" type="presParOf" srcId="{40CB583A-442A-484F-9EC5-47337F5BC7E1}" destId="{E960F26F-41D1-E84E-9247-B2E3B5458236}" srcOrd="1" destOrd="0" presId="urn:microsoft.com/office/officeart/2005/8/layout/chevron2"/>
    <dgm:cxn modelId="{9BF0C229-EAFA-204A-8A33-47CEC00C60EB}" type="presParOf" srcId="{49039B4E-5C74-5541-A374-0F386F4D08B9}" destId="{2B60A51F-3109-7C43-B660-F2C6C6C161D9}" srcOrd="5" destOrd="0" presId="urn:microsoft.com/office/officeart/2005/8/layout/chevron2"/>
    <dgm:cxn modelId="{34BBD808-FAB6-1044-A0A1-38338C7BFE3E}" type="presParOf" srcId="{49039B4E-5C74-5541-A374-0F386F4D08B9}" destId="{7F689AAC-76EC-5643-B6A2-2C8B377EB412}" srcOrd="6" destOrd="0" presId="urn:microsoft.com/office/officeart/2005/8/layout/chevron2"/>
    <dgm:cxn modelId="{57ED5B42-4874-6442-9092-6A5545681568}" type="presParOf" srcId="{7F689AAC-76EC-5643-B6A2-2C8B377EB412}" destId="{F0F3C655-0C28-ED42-99DA-58FA51516971}" srcOrd="0" destOrd="0" presId="urn:microsoft.com/office/officeart/2005/8/layout/chevron2"/>
    <dgm:cxn modelId="{7D5C5C03-86CC-4E4C-A47B-04986CB2D104}" type="presParOf" srcId="{7F689AAC-76EC-5643-B6A2-2C8B377EB412}" destId="{D756D2AD-19FA-A640-A86C-EB376F5AE7F1}" srcOrd="1" destOrd="0" presId="urn:microsoft.com/office/officeart/2005/8/layout/chevron2"/>
    <dgm:cxn modelId="{16D6441C-B5CD-9243-9599-004ABBA1A75F}" type="presParOf" srcId="{49039B4E-5C74-5541-A374-0F386F4D08B9}" destId="{EB1BF835-560B-F445-8144-AF415557533D}" srcOrd="7" destOrd="0" presId="urn:microsoft.com/office/officeart/2005/8/layout/chevron2"/>
    <dgm:cxn modelId="{7C5BBC01-0B59-F04E-ACAF-F417EE8B210E}" type="presParOf" srcId="{49039B4E-5C74-5541-A374-0F386F4D08B9}" destId="{005BB9D5-E8E8-9744-B1D2-3B162B1A4310}" srcOrd="8" destOrd="0" presId="urn:microsoft.com/office/officeart/2005/8/layout/chevron2"/>
    <dgm:cxn modelId="{89B38D04-9AAD-2845-89F3-EB24D2B16419}" type="presParOf" srcId="{005BB9D5-E8E8-9744-B1D2-3B162B1A4310}" destId="{9C5FBCDA-8BEC-2640-B26A-D18FF823A157}" srcOrd="0" destOrd="0" presId="urn:microsoft.com/office/officeart/2005/8/layout/chevron2"/>
    <dgm:cxn modelId="{FB8F45AD-C99E-8946-8385-3D60D4AF0CCC}" type="presParOf" srcId="{005BB9D5-E8E8-9744-B1D2-3B162B1A4310}" destId="{9B2AB6EE-2C43-F645-A052-DFE838515B45}" srcOrd="1" destOrd="0" presId="urn:microsoft.com/office/officeart/2005/8/layout/chevron2"/>
    <dgm:cxn modelId="{41A0A449-7802-6D4D-B3B7-5F264B6D45B7}" type="presParOf" srcId="{49039B4E-5C74-5541-A374-0F386F4D08B9}" destId="{32E774E7-CA3D-9143-928C-4A4D6F3E14B9}" srcOrd="9" destOrd="0" presId="urn:microsoft.com/office/officeart/2005/8/layout/chevron2"/>
    <dgm:cxn modelId="{05207353-975A-0147-B407-C0B3E217B9E1}" type="presParOf" srcId="{49039B4E-5C74-5541-A374-0F386F4D08B9}" destId="{5DCE8F7A-76A3-DC46-B53D-61877A821107}" srcOrd="10" destOrd="0" presId="urn:microsoft.com/office/officeart/2005/8/layout/chevron2"/>
    <dgm:cxn modelId="{37E7A529-A323-B747-A96E-2DF40C230DB7}" type="presParOf" srcId="{5DCE8F7A-76A3-DC46-B53D-61877A821107}" destId="{51FD7317-E44D-5745-93C5-4405FA537B15}" srcOrd="0" destOrd="0" presId="urn:microsoft.com/office/officeart/2005/8/layout/chevron2"/>
    <dgm:cxn modelId="{C5A3E82A-19DD-8140-9AE5-B03BDDD23D43}" type="presParOf" srcId="{5DCE8F7A-76A3-DC46-B53D-61877A821107}" destId="{A1EBA253-44B6-6144-A13D-64EA712C5EEE}" srcOrd="1" destOrd="0" presId="urn:microsoft.com/office/officeart/2005/8/layout/chevron2"/>
    <dgm:cxn modelId="{8153B336-5968-FB46-8E48-1046368463B6}" type="presParOf" srcId="{49039B4E-5C74-5541-A374-0F386F4D08B9}" destId="{9FD65273-9733-384E-856C-054BA522CDBF}" srcOrd="11" destOrd="0" presId="urn:microsoft.com/office/officeart/2005/8/layout/chevron2"/>
    <dgm:cxn modelId="{1CABAF03-4854-774C-B0C8-7AA2D9F2CEDD}" type="presParOf" srcId="{49039B4E-5C74-5541-A374-0F386F4D08B9}" destId="{14C426FD-0C59-DE4C-B7A8-5ED31CBC65C8}" srcOrd="12" destOrd="0" presId="urn:microsoft.com/office/officeart/2005/8/layout/chevron2"/>
    <dgm:cxn modelId="{737C2A86-FA05-9447-8BDD-29DA32ECAE6B}" type="presParOf" srcId="{14C426FD-0C59-DE4C-B7A8-5ED31CBC65C8}" destId="{17133F52-A120-4A44-AC6A-3001A6CAD603}" srcOrd="0" destOrd="0" presId="urn:microsoft.com/office/officeart/2005/8/layout/chevron2"/>
    <dgm:cxn modelId="{468DB241-9E2C-2B42-82CE-B6972BF3A161}" type="presParOf" srcId="{14C426FD-0C59-DE4C-B7A8-5ED31CBC65C8}" destId="{D4B447E3-76D5-1948-9BF2-D87FE823834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F9839B-F6C7-804E-A8D1-0D8128C45F7F}">
      <dsp:nvSpPr>
        <dsp:cNvPr id="0" name=""/>
        <dsp:cNvSpPr/>
      </dsp:nvSpPr>
      <dsp:spPr>
        <a:xfrm rot="5400000">
          <a:off x="-132354" y="139160"/>
          <a:ext cx="882366" cy="617656"/>
        </a:xfrm>
        <a:prstGeom prst="chevron">
          <a:avLst/>
        </a:prstGeom>
        <a:solidFill>
          <a:schemeClr val="accent5">
            <a:lumMod val="60000"/>
            <a:lumOff val="4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 dirty="0"/>
        </a:p>
      </dsp:txBody>
      <dsp:txXfrm rot="-5400000">
        <a:off x="1" y="315633"/>
        <a:ext cx="617656" cy="264710"/>
      </dsp:txXfrm>
    </dsp:sp>
    <dsp:sp modelId="{F826ED3E-A910-5E4C-AD4D-E7C1B9ED49CA}">
      <dsp:nvSpPr>
        <dsp:cNvPr id="0" name=""/>
        <dsp:cNvSpPr/>
      </dsp:nvSpPr>
      <dsp:spPr>
        <a:xfrm rot="5400000">
          <a:off x="4886025" y="-4261563"/>
          <a:ext cx="573538" cy="9110275"/>
        </a:xfrm>
        <a:prstGeom prst="round2SameRect">
          <a:avLst/>
        </a:prstGeom>
        <a:solidFill>
          <a:schemeClr val="accent5">
            <a:alpha val="9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Included individuals with Age over 20 years</a:t>
          </a:r>
        </a:p>
      </dsp:txBody>
      <dsp:txXfrm rot="-5400000">
        <a:off x="617657" y="34803"/>
        <a:ext cx="9082277" cy="517542"/>
      </dsp:txXfrm>
    </dsp:sp>
    <dsp:sp modelId="{EFF17E79-EAD1-FB4E-8328-24A04E99A27A}">
      <dsp:nvSpPr>
        <dsp:cNvPr id="0" name=""/>
        <dsp:cNvSpPr/>
      </dsp:nvSpPr>
      <dsp:spPr>
        <a:xfrm rot="5400000">
          <a:off x="-132354" y="939084"/>
          <a:ext cx="882366" cy="617656"/>
        </a:xfrm>
        <a:prstGeom prst="chevron">
          <a:avLst/>
        </a:prstGeom>
        <a:solidFill>
          <a:schemeClr val="accent5">
            <a:lumMod val="60000"/>
            <a:lumOff val="4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 dirty="0"/>
        </a:p>
      </dsp:txBody>
      <dsp:txXfrm rot="-5400000">
        <a:off x="1" y="1115557"/>
        <a:ext cx="617656" cy="264710"/>
      </dsp:txXfrm>
    </dsp:sp>
    <dsp:sp modelId="{FD865BE5-6AC0-F643-A877-F7BC39908A3A}">
      <dsp:nvSpPr>
        <dsp:cNvPr id="0" name=""/>
        <dsp:cNvSpPr/>
      </dsp:nvSpPr>
      <dsp:spPr>
        <a:xfrm rot="5400000">
          <a:off x="4886025" y="-3461639"/>
          <a:ext cx="573538" cy="9110275"/>
        </a:xfrm>
        <a:prstGeom prst="round2SameRect">
          <a:avLst/>
        </a:prstGeom>
        <a:solidFill>
          <a:schemeClr val="accent5">
            <a:alpha val="9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Removed missing LDL and Triglycerides values </a:t>
          </a:r>
        </a:p>
      </dsp:txBody>
      <dsp:txXfrm rot="-5400000">
        <a:off x="617657" y="834727"/>
        <a:ext cx="9082277" cy="517542"/>
      </dsp:txXfrm>
    </dsp:sp>
    <dsp:sp modelId="{3DE86BE4-6515-E143-91F6-51B2B0BF2D7E}">
      <dsp:nvSpPr>
        <dsp:cNvPr id="0" name=""/>
        <dsp:cNvSpPr/>
      </dsp:nvSpPr>
      <dsp:spPr>
        <a:xfrm rot="5400000">
          <a:off x="-132354" y="1739008"/>
          <a:ext cx="882366" cy="617656"/>
        </a:xfrm>
        <a:prstGeom prst="chevron">
          <a:avLst/>
        </a:prstGeom>
        <a:solidFill>
          <a:schemeClr val="accent5">
            <a:lumMod val="60000"/>
            <a:lumOff val="4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 dirty="0"/>
        </a:p>
      </dsp:txBody>
      <dsp:txXfrm rot="-5400000">
        <a:off x="1" y="1915481"/>
        <a:ext cx="617656" cy="264710"/>
      </dsp:txXfrm>
    </dsp:sp>
    <dsp:sp modelId="{E960F26F-41D1-E84E-9247-B2E3B5458236}">
      <dsp:nvSpPr>
        <dsp:cNvPr id="0" name=""/>
        <dsp:cNvSpPr/>
      </dsp:nvSpPr>
      <dsp:spPr>
        <a:xfrm rot="5400000">
          <a:off x="4886025" y="-2661715"/>
          <a:ext cx="573538" cy="9110275"/>
        </a:xfrm>
        <a:prstGeom prst="round2SameRect">
          <a:avLst/>
        </a:prstGeom>
        <a:solidFill>
          <a:schemeClr val="accent5">
            <a:alpha val="9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Filled missing SBP, DBP, Waist circumference, BMI by median</a:t>
          </a:r>
        </a:p>
      </dsp:txBody>
      <dsp:txXfrm rot="-5400000">
        <a:off x="617657" y="1634651"/>
        <a:ext cx="9082277" cy="517542"/>
      </dsp:txXfrm>
    </dsp:sp>
    <dsp:sp modelId="{F0F3C655-0C28-ED42-99DA-58FA51516971}">
      <dsp:nvSpPr>
        <dsp:cNvPr id="0" name=""/>
        <dsp:cNvSpPr/>
      </dsp:nvSpPr>
      <dsp:spPr>
        <a:xfrm rot="5400000">
          <a:off x="-132354" y="2538932"/>
          <a:ext cx="882366" cy="617656"/>
        </a:xfrm>
        <a:prstGeom prst="chevron">
          <a:avLst/>
        </a:prstGeom>
        <a:solidFill>
          <a:schemeClr val="accent5">
            <a:lumMod val="60000"/>
            <a:lumOff val="4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 dirty="0"/>
        </a:p>
      </dsp:txBody>
      <dsp:txXfrm rot="-5400000">
        <a:off x="1" y="2715405"/>
        <a:ext cx="617656" cy="264710"/>
      </dsp:txXfrm>
    </dsp:sp>
    <dsp:sp modelId="{D756D2AD-19FA-A640-A86C-EB376F5AE7F1}">
      <dsp:nvSpPr>
        <dsp:cNvPr id="0" name=""/>
        <dsp:cNvSpPr/>
      </dsp:nvSpPr>
      <dsp:spPr>
        <a:xfrm rot="5400000">
          <a:off x="4886025" y="-1861791"/>
          <a:ext cx="573538" cy="9110275"/>
        </a:xfrm>
        <a:prstGeom prst="round2SameRect">
          <a:avLst/>
        </a:prstGeom>
        <a:solidFill>
          <a:schemeClr val="accent5">
            <a:alpha val="9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Filled missing Pulse by mode</a:t>
          </a:r>
        </a:p>
      </dsp:txBody>
      <dsp:txXfrm rot="-5400000">
        <a:off x="617657" y="2434575"/>
        <a:ext cx="9082277" cy="517542"/>
      </dsp:txXfrm>
    </dsp:sp>
    <dsp:sp modelId="{9C5FBCDA-8BEC-2640-B26A-D18FF823A157}">
      <dsp:nvSpPr>
        <dsp:cNvPr id="0" name=""/>
        <dsp:cNvSpPr/>
      </dsp:nvSpPr>
      <dsp:spPr>
        <a:xfrm rot="5400000">
          <a:off x="-132354" y="3338855"/>
          <a:ext cx="882366" cy="617656"/>
        </a:xfrm>
        <a:prstGeom prst="chevron">
          <a:avLst/>
        </a:prstGeom>
        <a:solidFill>
          <a:schemeClr val="accent5">
            <a:lumMod val="60000"/>
            <a:lumOff val="4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 dirty="0"/>
        </a:p>
      </dsp:txBody>
      <dsp:txXfrm rot="-5400000">
        <a:off x="1" y="3515328"/>
        <a:ext cx="617656" cy="264710"/>
      </dsp:txXfrm>
    </dsp:sp>
    <dsp:sp modelId="{9B2AB6EE-2C43-F645-A052-DFE838515B45}">
      <dsp:nvSpPr>
        <dsp:cNvPr id="0" name=""/>
        <dsp:cNvSpPr/>
      </dsp:nvSpPr>
      <dsp:spPr>
        <a:xfrm rot="5400000">
          <a:off x="4886025" y="-1061867"/>
          <a:ext cx="573538" cy="9110275"/>
        </a:xfrm>
        <a:prstGeom prst="round2SameRect">
          <a:avLst/>
        </a:prstGeom>
        <a:solidFill>
          <a:schemeClr val="accent5">
            <a:alpha val="9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Filled missing Income values by </a:t>
          </a:r>
          <a:r>
            <a:rPr lang="en-US" sz="2400" kern="1200" dirty="0" err="1">
              <a:solidFill>
                <a:schemeClr val="bg1"/>
              </a:solidFill>
            </a:rPr>
            <a:t>ffill</a:t>
          </a:r>
          <a:r>
            <a:rPr lang="en-US" sz="2400" kern="1200" dirty="0">
              <a:solidFill>
                <a:schemeClr val="bg1"/>
              </a:solidFill>
            </a:rPr>
            <a:t> method</a:t>
          </a:r>
        </a:p>
      </dsp:txBody>
      <dsp:txXfrm rot="-5400000">
        <a:off x="617657" y="3234499"/>
        <a:ext cx="9082277" cy="517542"/>
      </dsp:txXfrm>
    </dsp:sp>
    <dsp:sp modelId="{51FD7317-E44D-5745-93C5-4405FA537B15}">
      <dsp:nvSpPr>
        <dsp:cNvPr id="0" name=""/>
        <dsp:cNvSpPr/>
      </dsp:nvSpPr>
      <dsp:spPr>
        <a:xfrm rot="5400000">
          <a:off x="-132354" y="4138779"/>
          <a:ext cx="882366" cy="617656"/>
        </a:xfrm>
        <a:prstGeom prst="chevron">
          <a:avLst/>
        </a:prstGeom>
        <a:solidFill>
          <a:schemeClr val="accent5">
            <a:lumMod val="60000"/>
            <a:lumOff val="4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-5400000">
        <a:off x="1" y="4315252"/>
        <a:ext cx="617656" cy="264710"/>
      </dsp:txXfrm>
    </dsp:sp>
    <dsp:sp modelId="{A1EBA253-44B6-6144-A13D-64EA712C5EEE}">
      <dsp:nvSpPr>
        <dsp:cNvPr id="0" name=""/>
        <dsp:cNvSpPr/>
      </dsp:nvSpPr>
      <dsp:spPr>
        <a:xfrm rot="5400000">
          <a:off x="4886025" y="-261944"/>
          <a:ext cx="573538" cy="9110275"/>
        </a:xfrm>
        <a:prstGeom prst="round2SameRect">
          <a:avLst/>
        </a:prstGeom>
        <a:solidFill>
          <a:schemeClr val="accent5">
            <a:alpha val="9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Replaced ‘Refused’ responses by ‘No health condition’</a:t>
          </a:r>
        </a:p>
      </dsp:txBody>
      <dsp:txXfrm rot="-5400000">
        <a:off x="617657" y="4034422"/>
        <a:ext cx="9082277" cy="517542"/>
      </dsp:txXfrm>
    </dsp:sp>
    <dsp:sp modelId="{17133F52-A120-4A44-AC6A-3001A6CAD603}">
      <dsp:nvSpPr>
        <dsp:cNvPr id="0" name=""/>
        <dsp:cNvSpPr/>
      </dsp:nvSpPr>
      <dsp:spPr>
        <a:xfrm rot="5400000">
          <a:off x="-132354" y="4976470"/>
          <a:ext cx="882366" cy="617656"/>
        </a:xfrm>
        <a:prstGeom prst="chevron">
          <a:avLst/>
        </a:prstGeom>
        <a:solidFill>
          <a:schemeClr val="accent5">
            <a:lumMod val="40000"/>
            <a:lumOff val="6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</dsp:txBody>
      <dsp:txXfrm rot="-5400000">
        <a:off x="1" y="5152943"/>
        <a:ext cx="617656" cy="264710"/>
      </dsp:txXfrm>
    </dsp:sp>
    <dsp:sp modelId="{D4B447E3-76D5-1948-9BF2-D87FE823834C}">
      <dsp:nvSpPr>
        <dsp:cNvPr id="0" name=""/>
        <dsp:cNvSpPr/>
      </dsp:nvSpPr>
      <dsp:spPr>
        <a:xfrm rot="5400000">
          <a:off x="4848257" y="575747"/>
          <a:ext cx="649072" cy="9110275"/>
        </a:xfrm>
        <a:prstGeom prst="round2SameRect">
          <a:avLst/>
        </a:prstGeom>
        <a:solidFill>
          <a:schemeClr val="accent5">
            <a:alpha val="9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Formed target variable ‘CVD Risk’ and encoded it as 1 or 0 based 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the heart condition variable values (0 = No, 1 = Yes)</a:t>
          </a:r>
        </a:p>
      </dsp:txBody>
      <dsp:txXfrm rot="-5400000">
        <a:off x="617656" y="4838034"/>
        <a:ext cx="9078590" cy="585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3E3766-6A9B-3447-9CD8-C4ACB9221B20}" type="datetimeFigureOut">
              <a:rPr lang="en-US" smtClean="0"/>
              <a:t>12/18/20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F5AB7D-5108-FC4F-B298-D90E9AC0A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843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5AB7D-5108-FC4F-B298-D90E9AC0A9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97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5AB7D-5108-FC4F-B298-D90E9AC0A9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38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5AB7D-5108-FC4F-B298-D90E9AC0A9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95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5AB7D-5108-FC4F-B298-D90E9AC0A9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8983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5AB7D-5108-FC4F-B298-D90E9AC0A9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564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5AB7D-5108-FC4F-B298-D90E9AC0A9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2598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5AB7D-5108-FC4F-B298-D90E9AC0A9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5163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5AB7D-5108-FC4F-B298-D90E9AC0A9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815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5AB7D-5108-FC4F-B298-D90E9AC0A9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30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5AB7D-5108-FC4F-B298-D90E9AC0A9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1909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5AB7D-5108-FC4F-B298-D90E9AC0A9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357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5AB7D-5108-FC4F-B298-D90E9AC0A9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366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5AB7D-5108-FC4F-B298-D90E9AC0A9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706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5AB7D-5108-FC4F-B298-D90E9AC0A9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30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5AB7D-5108-FC4F-B298-D90E9AC0A9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250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5AB7D-5108-FC4F-B298-D90E9AC0A9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808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5AB7D-5108-FC4F-B298-D90E9AC0A9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43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5AB7D-5108-FC4F-B298-D90E9AC0A9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24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F5AB7D-5108-FC4F-B298-D90E9AC0A9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851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6AEEA-68A1-884F-BC86-9C0715CA9F0E}" type="datetimeFigureOut">
              <a:rPr lang="en-US" smtClean="0"/>
              <a:t>12/18/20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A01C-B591-9340-B660-FC5E3847A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367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6AEEA-68A1-884F-BC86-9C0715CA9F0E}" type="datetimeFigureOut">
              <a:rPr lang="en-US" smtClean="0"/>
              <a:t>12/18/20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A01C-B591-9340-B660-FC5E3847A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265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6AEEA-68A1-884F-BC86-9C0715CA9F0E}" type="datetimeFigureOut">
              <a:rPr lang="en-US" smtClean="0"/>
              <a:t>12/18/20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A01C-B591-9340-B660-FC5E3847A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71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6AEEA-68A1-884F-BC86-9C0715CA9F0E}" type="datetimeFigureOut">
              <a:rPr lang="en-US" smtClean="0"/>
              <a:t>12/18/20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A01C-B591-9340-B660-FC5E3847A00C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434171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6AEEA-68A1-884F-BC86-9C0715CA9F0E}" type="datetimeFigureOut">
              <a:rPr lang="en-US" smtClean="0"/>
              <a:t>12/18/20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A01C-B591-9340-B660-FC5E3847A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04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6AEEA-68A1-884F-BC86-9C0715CA9F0E}" type="datetimeFigureOut">
              <a:rPr lang="en-US" smtClean="0"/>
              <a:t>12/18/20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A01C-B591-9340-B660-FC5E3847A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2202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6AEEA-68A1-884F-BC86-9C0715CA9F0E}" type="datetimeFigureOut">
              <a:rPr lang="en-US" smtClean="0"/>
              <a:t>12/18/20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A01C-B591-9340-B660-FC5E3847A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151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6AEEA-68A1-884F-BC86-9C0715CA9F0E}" type="datetimeFigureOut">
              <a:rPr lang="en-US" smtClean="0"/>
              <a:t>12/18/20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A01C-B591-9340-B660-FC5E3847A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0485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6AEEA-68A1-884F-BC86-9C0715CA9F0E}" type="datetimeFigureOut">
              <a:rPr lang="en-US" smtClean="0"/>
              <a:t>12/18/20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A01C-B591-9340-B660-FC5E3847A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0356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6AEEA-68A1-884F-BC86-9C0715CA9F0E}" type="datetimeFigureOut">
              <a:rPr lang="en-US" smtClean="0"/>
              <a:t>12/18/20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A01C-B591-9340-B660-FC5E3847A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82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6AEEA-68A1-884F-BC86-9C0715CA9F0E}" type="datetimeFigureOut">
              <a:rPr lang="en-US" smtClean="0"/>
              <a:t>12/18/20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A01C-B591-9340-B660-FC5E3847A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432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6AEEA-68A1-884F-BC86-9C0715CA9F0E}" type="datetimeFigureOut">
              <a:rPr lang="en-US" smtClean="0"/>
              <a:t>12/18/20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A01C-B591-9340-B660-FC5E3847A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457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6AEEA-68A1-884F-BC86-9C0715CA9F0E}" type="datetimeFigureOut">
              <a:rPr lang="en-US" smtClean="0"/>
              <a:t>12/18/20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A01C-B591-9340-B660-FC5E3847A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65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6AEEA-68A1-884F-BC86-9C0715CA9F0E}" type="datetimeFigureOut">
              <a:rPr lang="en-US" smtClean="0"/>
              <a:t>12/18/20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A01C-B591-9340-B660-FC5E3847A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517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6AEEA-68A1-884F-BC86-9C0715CA9F0E}" type="datetimeFigureOut">
              <a:rPr lang="en-US" smtClean="0"/>
              <a:t>12/18/20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A01C-B591-9340-B660-FC5E3847A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00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6AEEA-68A1-884F-BC86-9C0715CA9F0E}" type="datetimeFigureOut">
              <a:rPr lang="en-US" smtClean="0"/>
              <a:t>12/18/20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A01C-B591-9340-B660-FC5E3847A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853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6AEEA-68A1-884F-BC86-9C0715CA9F0E}" type="datetimeFigureOut">
              <a:rPr lang="en-US" smtClean="0"/>
              <a:t>12/18/20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A01C-B591-9340-B660-FC5E3847A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415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6AEEA-68A1-884F-BC86-9C0715CA9F0E}" type="datetimeFigureOut">
              <a:rPr lang="en-US" smtClean="0"/>
              <a:t>12/18/20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2A01C-B591-9340-B660-FC5E3847A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140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5D6AEEA-68A1-884F-BC86-9C0715CA9F0E}" type="datetimeFigureOut">
              <a:rPr lang="en-US" smtClean="0"/>
              <a:t>12/18/20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0F2A01C-B591-9340-B660-FC5E3847A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359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  <p:sldLayoutId id="2147483785" r:id="rId14"/>
    <p:sldLayoutId id="2147483786" r:id="rId15"/>
    <p:sldLayoutId id="2147483787" r:id="rId16"/>
    <p:sldLayoutId id="2147483788" r:id="rId17"/>
    <p:sldLayoutId id="2147483789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3" Type="http://schemas.openxmlformats.org/officeDocument/2006/relationships/image" Target="../media/image18.tiff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10" Type="http://schemas.openxmlformats.org/officeDocument/2006/relationships/image" Target="../media/image25.tiff"/><Relationship Id="rId4" Type="http://schemas.openxmlformats.org/officeDocument/2006/relationships/image" Target="../media/image19.tiff"/><Relationship Id="rId9" Type="http://schemas.openxmlformats.org/officeDocument/2006/relationships/image" Target="../media/image2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8.tiff"/><Relationship Id="rId5" Type="http://schemas.openxmlformats.org/officeDocument/2006/relationships/image" Target="../media/image37.tiff"/><Relationship Id="rId4" Type="http://schemas.openxmlformats.org/officeDocument/2006/relationships/image" Target="../media/image36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7" Type="http://schemas.openxmlformats.org/officeDocument/2006/relationships/image" Target="../media/image16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08080A3-8B5D-D04D-B104-42A93D71C601}"/>
              </a:ext>
            </a:extLst>
          </p:cNvPr>
          <p:cNvSpPr txBox="1">
            <a:spLocks/>
          </p:cNvSpPr>
          <p:nvPr/>
        </p:nvSpPr>
        <p:spPr>
          <a:xfrm>
            <a:off x="712520" y="1597667"/>
            <a:ext cx="10747168" cy="2509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cap="none" dirty="0"/>
              <a:t>Development and Validation of Cardiovascular Disease Risk Prediction Tool: A Machine Learning Approach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7233E7-372A-D94A-AEE9-D1F899BA5432}"/>
              </a:ext>
            </a:extLst>
          </p:cNvPr>
          <p:cNvSpPr txBox="1"/>
          <p:nvPr/>
        </p:nvSpPr>
        <p:spPr>
          <a:xfrm>
            <a:off x="0" y="4420977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Richa Sethi</a:t>
            </a:r>
          </a:p>
        </p:txBody>
      </p:sp>
    </p:spTree>
    <p:extLst>
      <p:ext uri="{BB962C8B-B14F-4D97-AF65-F5344CB8AC3E}">
        <p14:creationId xmlns:p14="http://schemas.microsoft.com/office/powerpoint/2010/main" val="2786100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54EF720-4478-1B44-A8A9-1029E4FFDCE4}"/>
              </a:ext>
            </a:extLst>
          </p:cNvPr>
          <p:cNvSpPr txBox="1">
            <a:spLocks/>
          </p:cNvSpPr>
          <p:nvPr/>
        </p:nvSpPr>
        <p:spPr>
          <a:xfrm>
            <a:off x="0" y="-504"/>
            <a:ext cx="12191999" cy="1280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cap="none" dirty="0"/>
              <a:t>Feature Overlap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E4E5748-964A-644D-AFB0-30DFCE021C42}"/>
              </a:ext>
            </a:extLst>
          </p:cNvPr>
          <p:cNvGrpSpPr/>
          <p:nvPr/>
        </p:nvGrpSpPr>
        <p:grpSpPr>
          <a:xfrm>
            <a:off x="343801" y="1440605"/>
            <a:ext cx="11504396" cy="4307052"/>
            <a:chOff x="0" y="1464356"/>
            <a:chExt cx="12216915" cy="422612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F62AF57-CE57-BF43-9859-5729CDC26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493389"/>
              <a:ext cx="2953096" cy="192024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FE4A8B3-CF12-5145-A07F-45B3DD63A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46056" y="1493389"/>
              <a:ext cx="2909454" cy="192024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27E9D58-6BCF-6C42-A63A-C20AA9FD2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48470" y="1464356"/>
              <a:ext cx="2844267" cy="19202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382629C-1A0A-7947-A2ED-5DDFD8701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85697" y="1464356"/>
              <a:ext cx="2865812" cy="192024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86B0037-7E03-744E-8E08-F312266A6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642" y="3770244"/>
              <a:ext cx="2909454" cy="192024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1F1DF6A-CCAB-6C4B-8625-AF9A4195F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46056" y="3769854"/>
              <a:ext cx="2909454" cy="192024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7CB05FF-B7D7-F84C-AD11-4C1AC6F69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48470" y="3769854"/>
              <a:ext cx="2909454" cy="192024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2597F8E-9B74-DF4D-84EF-A0FF08512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50884" y="3769854"/>
              <a:ext cx="2866031" cy="192024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C0723CB-ED01-7D45-80AE-007122546D64}"/>
              </a:ext>
            </a:extLst>
          </p:cNvPr>
          <p:cNvSpPr txBox="1"/>
          <p:nvPr/>
        </p:nvSpPr>
        <p:spPr>
          <a:xfrm>
            <a:off x="1816892" y="5879473"/>
            <a:ext cx="8558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High degree of overlap between classes</a:t>
            </a:r>
          </a:p>
        </p:txBody>
      </p:sp>
    </p:spTree>
    <p:extLst>
      <p:ext uri="{BB962C8B-B14F-4D97-AF65-F5344CB8AC3E}">
        <p14:creationId xmlns:p14="http://schemas.microsoft.com/office/powerpoint/2010/main" val="541862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54EF720-4478-1B44-A8A9-1029E4FFDCE4}"/>
              </a:ext>
            </a:extLst>
          </p:cNvPr>
          <p:cNvSpPr txBox="1">
            <a:spLocks/>
          </p:cNvSpPr>
          <p:nvPr/>
        </p:nvSpPr>
        <p:spPr>
          <a:xfrm>
            <a:off x="0" y="-504"/>
            <a:ext cx="12191999" cy="1280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cap="none" dirty="0"/>
              <a:t>Age Distribution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C52189-CAB7-4049-8EB0-048A8EC6BB64}"/>
              </a:ext>
            </a:extLst>
          </p:cNvPr>
          <p:cNvSpPr txBox="1"/>
          <p:nvPr/>
        </p:nvSpPr>
        <p:spPr>
          <a:xfrm>
            <a:off x="1911893" y="5553158"/>
            <a:ext cx="8558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Age of individuals with CVD risk tends to be higher than individuals with no CVD risk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BEAD45-8E5A-5D4C-8F76-006273EB2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086" y="1798204"/>
            <a:ext cx="4819354" cy="3383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83C735-5BB1-4F49-901C-58CD73AED26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7" y="1798204"/>
            <a:ext cx="4818888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67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54EF720-4478-1B44-A8A9-1029E4FFDCE4}"/>
              </a:ext>
            </a:extLst>
          </p:cNvPr>
          <p:cNvSpPr txBox="1">
            <a:spLocks/>
          </p:cNvSpPr>
          <p:nvPr/>
        </p:nvSpPr>
        <p:spPr>
          <a:xfrm>
            <a:off x="0" y="-504"/>
            <a:ext cx="12191999" cy="1280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cap="none" dirty="0"/>
              <a:t>Blood Pressure with 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7B9581-AC38-0C44-BFE6-C8F0564D2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439" y="1280386"/>
            <a:ext cx="7514430" cy="41784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9E3248-8F95-8549-8625-B0DB5123BEFC}"/>
              </a:ext>
            </a:extLst>
          </p:cNvPr>
          <p:cNvSpPr txBox="1"/>
          <p:nvPr/>
        </p:nvSpPr>
        <p:spPr>
          <a:xfrm>
            <a:off x="1923769" y="5707538"/>
            <a:ext cx="8558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As the age increases, the systolic blood pressure increases</a:t>
            </a:r>
          </a:p>
        </p:txBody>
      </p:sp>
    </p:spTree>
    <p:extLst>
      <p:ext uri="{BB962C8B-B14F-4D97-AF65-F5344CB8AC3E}">
        <p14:creationId xmlns:p14="http://schemas.microsoft.com/office/powerpoint/2010/main" val="2524924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54EF720-4478-1B44-A8A9-1029E4FFDCE4}"/>
              </a:ext>
            </a:extLst>
          </p:cNvPr>
          <p:cNvSpPr txBox="1">
            <a:spLocks/>
          </p:cNvSpPr>
          <p:nvPr/>
        </p:nvSpPr>
        <p:spPr>
          <a:xfrm>
            <a:off x="0" y="-504"/>
            <a:ext cx="12191999" cy="1280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cap="none" dirty="0"/>
              <a:t>Waist Circumference with 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241602-00B0-0148-ABF4-69AC0CC1D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442" y="1197259"/>
            <a:ext cx="7515114" cy="41788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DF05C4-31E6-D24B-937F-FC1755FDB636}"/>
              </a:ext>
            </a:extLst>
          </p:cNvPr>
          <p:cNvSpPr txBox="1"/>
          <p:nvPr/>
        </p:nvSpPr>
        <p:spPr>
          <a:xfrm>
            <a:off x="1923769" y="5707538"/>
            <a:ext cx="8558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As the age increases, the waist circumference increases</a:t>
            </a:r>
          </a:p>
        </p:txBody>
      </p:sp>
    </p:spTree>
    <p:extLst>
      <p:ext uri="{BB962C8B-B14F-4D97-AF65-F5344CB8AC3E}">
        <p14:creationId xmlns:p14="http://schemas.microsoft.com/office/powerpoint/2010/main" val="3053116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54EF720-4478-1B44-A8A9-1029E4FFDCE4}"/>
              </a:ext>
            </a:extLst>
          </p:cNvPr>
          <p:cNvSpPr txBox="1">
            <a:spLocks/>
          </p:cNvSpPr>
          <p:nvPr/>
        </p:nvSpPr>
        <p:spPr>
          <a:xfrm>
            <a:off x="0" y="-504"/>
            <a:ext cx="12191999" cy="1280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cap="none" dirty="0"/>
              <a:t>Relative CVD Risk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A004179-2628-1944-BC42-D2EDE7E2D9D4}"/>
              </a:ext>
            </a:extLst>
          </p:cNvPr>
          <p:cNvGrpSpPr/>
          <p:nvPr/>
        </p:nvGrpSpPr>
        <p:grpSpPr>
          <a:xfrm>
            <a:off x="1836555" y="1154716"/>
            <a:ext cx="8485703" cy="4795427"/>
            <a:chOff x="1836555" y="1154716"/>
            <a:chExt cx="8485703" cy="4795427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416AE67-1302-BD4F-ADC3-E8BC06FB4A9C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l="50000" t="34715" r="24831" b="35734"/>
            <a:stretch/>
          </p:blipFill>
          <p:spPr>
            <a:xfrm>
              <a:off x="7771082" y="3691575"/>
              <a:ext cx="2551176" cy="2258568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50C295B5-255C-7C4E-A5EE-15E0783BDFD4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l="24865" t="34318" r="49537" b="35382"/>
            <a:stretch/>
          </p:blipFill>
          <p:spPr>
            <a:xfrm>
              <a:off x="4900689" y="3691575"/>
              <a:ext cx="2551176" cy="225856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51A5F8C-06A1-AF4C-9C4F-D51880DE8310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t="35067" r="74571" b="35767"/>
            <a:stretch/>
          </p:blipFill>
          <p:spPr>
            <a:xfrm>
              <a:off x="1836555" y="3691575"/>
              <a:ext cx="2548240" cy="2258568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CFDC0C9-6670-7442-AD4B-F295DA632E68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l="748" r="74602" b="71656"/>
            <a:stretch/>
          </p:blipFill>
          <p:spPr>
            <a:xfrm>
              <a:off x="1838412" y="1154716"/>
              <a:ext cx="2551176" cy="2258568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47B4F4E-EFC2-514C-9F16-5CF331145932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l="74560" b="72179"/>
            <a:stretch/>
          </p:blipFill>
          <p:spPr>
            <a:xfrm>
              <a:off x="7627412" y="1154716"/>
              <a:ext cx="2549254" cy="225856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78226DB-8982-6043-B785-AD5DA8A43DB4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l="25379" r="49024" b="72160"/>
            <a:stretch/>
          </p:blipFill>
          <p:spPr>
            <a:xfrm>
              <a:off x="4900689" y="1159540"/>
              <a:ext cx="2551176" cy="2258568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4C52189-CAB7-4049-8EB0-048A8EC6BB64}"/>
              </a:ext>
            </a:extLst>
          </p:cNvPr>
          <p:cNvSpPr txBox="1"/>
          <p:nvPr/>
        </p:nvSpPr>
        <p:spPr>
          <a:xfrm>
            <a:off x="977900" y="6052032"/>
            <a:ext cx="10363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CVD Risk increases as age, systolic blood pressure , BMI, waist circumference, triglycerides increase and HDL decreases </a:t>
            </a:r>
          </a:p>
        </p:txBody>
      </p:sp>
    </p:spTree>
    <p:extLst>
      <p:ext uri="{BB962C8B-B14F-4D97-AF65-F5344CB8AC3E}">
        <p14:creationId xmlns:p14="http://schemas.microsoft.com/office/powerpoint/2010/main" val="2834082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54EF720-4478-1B44-A8A9-1029E4FFDCE4}"/>
              </a:ext>
            </a:extLst>
          </p:cNvPr>
          <p:cNvSpPr txBox="1">
            <a:spLocks/>
          </p:cNvSpPr>
          <p:nvPr/>
        </p:nvSpPr>
        <p:spPr>
          <a:xfrm>
            <a:off x="0" y="-504"/>
            <a:ext cx="12191999" cy="1280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cap="none" dirty="0"/>
              <a:t>Multicollinearity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3B21312-E726-1D45-A0D8-0FFAE134C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371" y="1365662"/>
            <a:ext cx="6730741" cy="538771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0092623-6059-CB4C-A2F0-4E942B9F19CD}"/>
              </a:ext>
            </a:extLst>
          </p:cNvPr>
          <p:cNvSpPr txBox="1"/>
          <p:nvPr/>
        </p:nvSpPr>
        <p:spPr>
          <a:xfrm>
            <a:off x="185733" y="1280386"/>
            <a:ext cx="45719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 expected, variables like LDL, HDL, Triglycerides and total cholesterol, BMI and waist circumference are highly correlated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Will have to be taken care of to develop a robust machine learning algorithm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1EFE56-1FF3-D24C-97ED-AE5D0BE387E2}"/>
              </a:ext>
            </a:extLst>
          </p:cNvPr>
          <p:cNvSpPr txBox="1"/>
          <p:nvPr/>
        </p:nvSpPr>
        <p:spPr>
          <a:xfrm>
            <a:off x="5557652" y="1163777"/>
            <a:ext cx="6163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Heatmap of numeric features</a:t>
            </a:r>
          </a:p>
        </p:txBody>
      </p:sp>
    </p:spTree>
    <p:extLst>
      <p:ext uri="{BB962C8B-B14F-4D97-AF65-F5344CB8AC3E}">
        <p14:creationId xmlns:p14="http://schemas.microsoft.com/office/powerpoint/2010/main" val="684081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54EF720-4478-1B44-A8A9-1029E4FFDCE4}"/>
              </a:ext>
            </a:extLst>
          </p:cNvPr>
          <p:cNvSpPr txBox="1">
            <a:spLocks/>
          </p:cNvSpPr>
          <p:nvPr/>
        </p:nvSpPr>
        <p:spPr>
          <a:xfrm>
            <a:off x="0" y="-504"/>
            <a:ext cx="12191999" cy="1280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cap="none" dirty="0"/>
              <a:t>Odds Ratio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6470D0-E2CC-624F-BF17-41D6236C1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662" y="1280386"/>
            <a:ext cx="9846128" cy="488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33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54EF720-4478-1B44-A8A9-1029E4FFDCE4}"/>
              </a:ext>
            </a:extLst>
          </p:cNvPr>
          <p:cNvSpPr txBox="1">
            <a:spLocks/>
          </p:cNvSpPr>
          <p:nvPr/>
        </p:nvSpPr>
        <p:spPr>
          <a:xfrm>
            <a:off x="0" y="-504"/>
            <a:ext cx="12191999" cy="1280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cap="none" dirty="0"/>
              <a:t>Dummy Classifier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771E128-EDB3-1241-9424-F5C717D154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7135"/>
              </p:ext>
            </p:extLst>
          </p:nvPr>
        </p:nvGraphicFramePr>
        <p:xfrm>
          <a:off x="2838171" y="5523509"/>
          <a:ext cx="6515655" cy="73660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303131">
                  <a:extLst>
                    <a:ext uri="{9D8B030D-6E8A-4147-A177-3AD203B41FA5}">
                      <a16:colId xmlns:a16="http://schemas.microsoft.com/office/drawing/2014/main" val="1030693268"/>
                    </a:ext>
                  </a:extLst>
                </a:gridCol>
                <a:gridCol w="1303131">
                  <a:extLst>
                    <a:ext uri="{9D8B030D-6E8A-4147-A177-3AD203B41FA5}">
                      <a16:colId xmlns:a16="http://schemas.microsoft.com/office/drawing/2014/main" val="3013620104"/>
                    </a:ext>
                  </a:extLst>
                </a:gridCol>
                <a:gridCol w="1303131">
                  <a:extLst>
                    <a:ext uri="{9D8B030D-6E8A-4147-A177-3AD203B41FA5}">
                      <a16:colId xmlns:a16="http://schemas.microsoft.com/office/drawing/2014/main" val="3295353115"/>
                    </a:ext>
                  </a:extLst>
                </a:gridCol>
                <a:gridCol w="1303131">
                  <a:extLst>
                    <a:ext uri="{9D8B030D-6E8A-4147-A177-3AD203B41FA5}">
                      <a16:colId xmlns:a16="http://schemas.microsoft.com/office/drawing/2014/main" val="2577043534"/>
                    </a:ext>
                  </a:extLst>
                </a:gridCol>
                <a:gridCol w="1303131">
                  <a:extLst>
                    <a:ext uri="{9D8B030D-6E8A-4147-A177-3AD203B41FA5}">
                      <a16:colId xmlns:a16="http://schemas.microsoft.com/office/drawing/2014/main" val="1343337309"/>
                    </a:ext>
                  </a:extLst>
                </a:gridCol>
              </a:tblGrid>
              <a:tr h="254462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PRC 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ROC 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16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Naïve guess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0.0868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281724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BD58E96-53C0-C647-916A-A8A068251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1238250"/>
            <a:ext cx="5487716" cy="3931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275E84-30FC-754B-91A0-7EC0237A6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92" y="1238250"/>
            <a:ext cx="5487716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82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54EF720-4478-1B44-A8A9-1029E4FFDCE4}"/>
              </a:ext>
            </a:extLst>
          </p:cNvPr>
          <p:cNvSpPr txBox="1">
            <a:spLocks/>
          </p:cNvSpPr>
          <p:nvPr/>
        </p:nvSpPr>
        <p:spPr>
          <a:xfrm>
            <a:off x="0" y="-504"/>
            <a:ext cx="12191999" cy="1280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cap="none" dirty="0"/>
              <a:t>Base Model Evaluation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D21CFE-6468-1E49-8FDD-AC750CE55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557" y="1280386"/>
            <a:ext cx="3898900" cy="2514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4DC94D-9889-CA45-85A4-89AB60B3F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117" y="1280386"/>
            <a:ext cx="3898900" cy="2514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6F8D0F-7538-6E47-865D-CC5653A4C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8556" y="4202381"/>
            <a:ext cx="3898900" cy="2514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9BA961-574A-3A42-AE14-20EC9884FD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9117" y="4202381"/>
            <a:ext cx="38989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89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54EF720-4478-1B44-A8A9-1029E4FFDCE4}"/>
              </a:ext>
            </a:extLst>
          </p:cNvPr>
          <p:cNvSpPr txBox="1">
            <a:spLocks/>
          </p:cNvSpPr>
          <p:nvPr/>
        </p:nvSpPr>
        <p:spPr>
          <a:xfrm>
            <a:off x="0" y="-504"/>
            <a:ext cx="12191999" cy="1280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cap="none" dirty="0"/>
              <a:t>Training vs. Validation Set Results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051B779-D850-3949-A6C1-C6206F270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110301"/>
              </p:ext>
            </p:extLst>
          </p:nvPr>
        </p:nvGraphicFramePr>
        <p:xfrm>
          <a:off x="1146173" y="1826486"/>
          <a:ext cx="9899652" cy="3609114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481604">
                  <a:extLst>
                    <a:ext uri="{9D8B030D-6E8A-4147-A177-3AD203B41FA5}">
                      <a16:colId xmlns:a16="http://schemas.microsoft.com/office/drawing/2014/main" val="2671597681"/>
                    </a:ext>
                  </a:extLst>
                </a:gridCol>
                <a:gridCol w="2809360">
                  <a:extLst>
                    <a:ext uri="{9D8B030D-6E8A-4147-A177-3AD203B41FA5}">
                      <a16:colId xmlns:a16="http://schemas.microsoft.com/office/drawing/2014/main" val="1030693268"/>
                    </a:ext>
                  </a:extLst>
                </a:gridCol>
                <a:gridCol w="1652172">
                  <a:extLst>
                    <a:ext uri="{9D8B030D-6E8A-4147-A177-3AD203B41FA5}">
                      <a16:colId xmlns:a16="http://schemas.microsoft.com/office/drawing/2014/main" val="3013620104"/>
                    </a:ext>
                  </a:extLst>
                </a:gridCol>
                <a:gridCol w="1652172">
                  <a:extLst>
                    <a:ext uri="{9D8B030D-6E8A-4147-A177-3AD203B41FA5}">
                      <a16:colId xmlns:a16="http://schemas.microsoft.com/office/drawing/2014/main" val="3295353115"/>
                    </a:ext>
                  </a:extLst>
                </a:gridCol>
                <a:gridCol w="1652172">
                  <a:extLst>
                    <a:ext uri="{9D8B030D-6E8A-4147-A177-3AD203B41FA5}">
                      <a16:colId xmlns:a16="http://schemas.microsoft.com/office/drawing/2014/main" val="2577043534"/>
                    </a:ext>
                  </a:extLst>
                </a:gridCol>
                <a:gridCol w="1652172">
                  <a:extLst>
                    <a:ext uri="{9D8B030D-6E8A-4147-A177-3AD203B41FA5}">
                      <a16:colId xmlns:a16="http://schemas.microsoft.com/office/drawing/2014/main" val="1343337309"/>
                    </a:ext>
                  </a:extLst>
                </a:gridCol>
              </a:tblGrid>
              <a:tr h="3961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PRC 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ROC 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16808"/>
                  </a:ext>
                </a:extLst>
              </a:tr>
              <a:tr h="401624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Training Set</a:t>
                      </a:r>
                    </a:p>
                  </a:txBody>
                  <a:tcPr vert="vert27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0.4235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0.5593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0.1549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0.5697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281724"/>
                  </a:ext>
                </a:extLst>
              </a:tr>
              <a:tr h="40162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 Vector Machine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0.6658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0.8824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0.1077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0.5529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401529"/>
                  </a:ext>
                </a:extLst>
              </a:tr>
              <a:tr h="40162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 Forest Classifier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1.0000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1.0000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1.0000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1.0000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311221"/>
                  </a:ext>
                </a:extLst>
              </a:tr>
              <a:tr h="40162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kNeighbors</a:t>
                      </a:r>
                      <a:r>
                        <a:rPr lang="en-US" dirty="0"/>
                        <a:t> Classifier</a:t>
                      </a:r>
                    </a:p>
                  </a:txBody>
                  <a:tcPr>
                    <a:solidFill>
                      <a:srgbClr val="FFFF00">
                        <a:alpha val="5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0.5265</a:t>
                      </a:r>
                    </a:p>
                  </a:txBody>
                  <a:tcPr>
                    <a:solidFill>
                      <a:srgbClr val="FFFF00">
                        <a:alpha val="5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0.7047</a:t>
                      </a:r>
                    </a:p>
                  </a:txBody>
                  <a:tcPr>
                    <a:solidFill>
                      <a:srgbClr val="FFFF00">
                        <a:alpha val="5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0.2913</a:t>
                      </a:r>
                    </a:p>
                  </a:txBody>
                  <a:tcPr>
                    <a:solidFill>
                      <a:srgbClr val="FFFF00">
                        <a:alpha val="5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0.6397</a:t>
                      </a:r>
                    </a:p>
                  </a:txBody>
                  <a:tcPr>
                    <a:solidFill>
                      <a:srgbClr val="FFFF00">
                        <a:alpha val="5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419858"/>
                  </a:ext>
                </a:extLst>
              </a:tr>
              <a:tr h="401624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Validation set</a:t>
                      </a:r>
                    </a:p>
                  </a:txBody>
                  <a:tcPr vert="vert270">
                    <a:solidFill>
                      <a:srgbClr val="011893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0.4140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0.5316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0.1338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0.5597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644580"/>
                  </a:ext>
                </a:extLst>
              </a:tr>
              <a:tr h="40162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 Vector Machine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0.3799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0.5435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0.0796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0.5357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326120"/>
                  </a:ext>
                </a:extLst>
              </a:tr>
              <a:tr h="40162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 Forest Classifier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0.4143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0.5783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0.1529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0.5697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3745266"/>
                  </a:ext>
                </a:extLst>
              </a:tr>
              <a:tr h="40162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kNeighbors</a:t>
                      </a:r>
                      <a:r>
                        <a:rPr lang="en-US" dirty="0"/>
                        <a:t> Classifier</a:t>
                      </a:r>
                    </a:p>
                  </a:txBody>
                  <a:tcPr>
                    <a:solidFill>
                      <a:srgbClr val="FFFF00">
                        <a:alpha val="5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0.2986</a:t>
                      </a:r>
                    </a:p>
                  </a:txBody>
                  <a:tcPr>
                    <a:solidFill>
                      <a:srgbClr val="FFFF00">
                        <a:alpha val="5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0.5043</a:t>
                      </a:r>
                    </a:p>
                  </a:txBody>
                  <a:tcPr>
                    <a:solidFill>
                      <a:srgbClr val="FFFF00">
                        <a:alpha val="5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0.1847</a:t>
                      </a:r>
                    </a:p>
                  </a:txBody>
                  <a:tcPr>
                    <a:solidFill>
                      <a:srgbClr val="FFFF00">
                        <a:alpha val="5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0.5813</a:t>
                      </a:r>
                    </a:p>
                  </a:txBody>
                  <a:tcPr>
                    <a:solidFill>
                      <a:srgbClr val="FFFF00">
                        <a:alpha val="5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844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2445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8A53593-9227-2841-A3A7-08C301938623}"/>
              </a:ext>
            </a:extLst>
          </p:cNvPr>
          <p:cNvSpPr txBox="1">
            <a:spLocks/>
          </p:cNvSpPr>
          <p:nvPr/>
        </p:nvSpPr>
        <p:spPr>
          <a:xfrm>
            <a:off x="0" y="-504"/>
            <a:ext cx="12191999" cy="1280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cap="none" dirty="0"/>
              <a:t>Problem Statement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BE8B75-F47E-4149-A929-143175B4D16D}"/>
              </a:ext>
            </a:extLst>
          </p:cNvPr>
          <p:cNvSpPr txBox="1"/>
          <p:nvPr/>
        </p:nvSpPr>
        <p:spPr>
          <a:xfrm>
            <a:off x="952005" y="1638795"/>
            <a:ext cx="102879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How can life insurance companies enhance the understanding of cardiovascular disease risk to enable more refined, granular categorizations of risk?</a:t>
            </a:r>
          </a:p>
          <a:p>
            <a:endParaRPr lang="en-US" sz="2400" dirty="0"/>
          </a:p>
          <a:p>
            <a:r>
              <a:rPr lang="en-US" sz="2400" dirty="0"/>
              <a:t>Benefits: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Simplified and streamlined underwriting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Automated rule sets to bring about less-complex policies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Simpler application forms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Increased value per customer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Improved claims experience</a:t>
            </a:r>
          </a:p>
        </p:txBody>
      </p:sp>
    </p:spTree>
    <p:extLst>
      <p:ext uri="{BB962C8B-B14F-4D97-AF65-F5344CB8AC3E}">
        <p14:creationId xmlns:p14="http://schemas.microsoft.com/office/powerpoint/2010/main" val="209920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54EF720-4478-1B44-A8A9-1029E4FFDCE4}"/>
              </a:ext>
            </a:extLst>
          </p:cNvPr>
          <p:cNvSpPr txBox="1">
            <a:spLocks/>
          </p:cNvSpPr>
          <p:nvPr/>
        </p:nvSpPr>
        <p:spPr>
          <a:xfrm>
            <a:off x="0" y="-504"/>
            <a:ext cx="12191999" cy="1280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cap="none" dirty="0"/>
              <a:t>Logistic Regression: Resampling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23C111B-EE5F-8D43-A50D-99EF0B008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793318"/>
              </p:ext>
            </p:extLst>
          </p:nvPr>
        </p:nvGraphicFramePr>
        <p:xfrm>
          <a:off x="2172713" y="4494216"/>
          <a:ext cx="7846572" cy="221996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572768">
                  <a:extLst>
                    <a:ext uri="{9D8B030D-6E8A-4147-A177-3AD203B41FA5}">
                      <a16:colId xmlns:a16="http://schemas.microsoft.com/office/drawing/2014/main" val="1030693268"/>
                    </a:ext>
                  </a:extLst>
                </a:gridCol>
                <a:gridCol w="1568451">
                  <a:extLst>
                    <a:ext uri="{9D8B030D-6E8A-4147-A177-3AD203B41FA5}">
                      <a16:colId xmlns:a16="http://schemas.microsoft.com/office/drawing/2014/main" val="3013620104"/>
                    </a:ext>
                  </a:extLst>
                </a:gridCol>
                <a:gridCol w="1568451">
                  <a:extLst>
                    <a:ext uri="{9D8B030D-6E8A-4147-A177-3AD203B41FA5}">
                      <a16:colId xmlns:a16="http://schemas.microsoft.com/office/drawing/2014/main" val="3295353115"/>
                    </a:ext>
                  </a:extLst>
                </a:gridCol>
                <a:gridCol w="1568451">
                  <a:extLst>
                    <a:ext uri="{9D8B030D-6E8A-4147-A177-3AD203B41FA5}">
                      <a16:colId xmlns:a16="http://schemas.microsoft.com/office/drawing/2014/main" val="2577043534"/>
                    </a:ext>
                  </a:extLst>
                </a:gridCol>
                <a:gridCol w="1568451">
                  <a:extLst>
                    <a:ext uri="{9D8B030D-6E8A-4147-A177-3AD203B41FA5}">
                      <a16:colId xmlns:a16="http://schemas.microsoft.com/office/drawing/2014/main" val="1343337309"/>
                    </a:ext>
                  </a:extLst>
                </a:gridCol>
              </a:tblGrid>
              <a:tr h="330662">
                <a:tc>
                  <a:txBody>
                    <a:bodyPr/>
                    <a:lstStyle/>
                    <a:p>
                      <a:r>
                        <a:rPr lang="en-US" dirty="0"/>
                        <a:t>Sampling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PRC 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ROC 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16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0.4088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0.5393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0.1529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0.5685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096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Oversampling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0.3986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0.2827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0.7994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0.7764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281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Undersampling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0.3777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0.2797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0.8089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0.7779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644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SMOTE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0.3915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0.3053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0.6369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0.7304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67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SMOTEENN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0.3981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0.2525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0.8057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0.7579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581123"/>
                  </a:ext>
                </a:extLst>
              </a:tr>
            </a:tbl>
          </a:graphicData>
        </a:graphic>
      </p:graphicFrame>
      <p:pic>
        <p:nvPicPr>
          <p:cNvPr id="24" name="Picture 23">
            <a:extLst>
              <a:ext uri="{FF2B5EF4-FFF2-40B4-BE49-F238E27FC236}">
                <a16:creationId xmlns:a16="http://schemas.microsoft.com/office/drawing/2014/main" id="{67795999-3D3A-AE45-84F0-5FFAC6D1B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103" y="1000735"/>
            <a:ext cx="5245792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77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54EF720-4478-1B44-A8A9-1029E4FFDCE4}"/>
              </a:ext>
            </a:extLst>
          </p:cNvPr>
          <p:cNvSpPr txBox="1">
            <a:spLocks/>
          </p:cNvSpPr>
          <p:nvPr/>
        </p:nvSpPr>
        <p:spPr>
          <a:xfrm>
            <a:off x="0" y="-504"/>
            <a:ext cx="12191999" cy="1280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cap="none" dirty="0"/>
              <a:t>Support Vector Machine: Resampling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23C111B-EE5F-8D43-A50D-99EF0B008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500199"/>
              </p:ext>
            </p:extLst>
          </p:nvPr>
        </p:nvGraphicFramePr>
        <p:xfrm>
          <a:off x="2172712" y="4494216"/>
          <a:ext cx="7846572" cy="221996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572768">
                  <a:extLst>
                    <a:ext uri="{9D8B030D-6E8A-4147-A177-3AD203B41FA5}">
                      <a16:colId xmlns:a16="http://schemas.microsoft.com/office/drawing/2014/main" val="1030693268"/>
                    </a:ext>
                  </a:extLst>
                </a:gridCol>
                <a:gridCol w="1568451">
                  <a:extLst>
                    <a:ext uri="{9D8B030D-6E8A-4147-A177-3AD203B41FA5}">
                      <a16:colId xmlns:a16="http://schemas.microsoft.com/office/drawing/2014/main" val="3013620104"/>
                    </a:ext>
                  </a:extLst>
                </a:gridCol>
                <a:gridCol w="1568451">
                  <a:extLst>
                    <a:ext uri="{9D8B030D-6E8A-4147-A177-3AD203B41FA5}">
                      <a16:colId xmlns:a16="http://schemas.microsoft.com/office/drawing/2014/main" val="3295353115"/>
                    </a:ext>
                  </a:extLst>
                </a:gridCol>
                <a:gridCol w="1568451">
                  <a:extLst>
                    <a:ext uri="{9D8B030D-6E8A-4147-A177-3AD203B41FA5}">
                      <a16:colId xmlns:a16="http://schemas.microsoft.com/office/drawing/2014/main" val="2577043534"/>
                    </a:ext>
                  </a:extLst>
                </a:gridCol>
                <a:gridCol w="1568451">
                  <a:extLst>
                    <a:ext uri="{9D8B030D-6E8A-4147-A177-3AD203B41FA5}">
                      <a16:colId xmlns:a16="http://schemas.microsoft.com/office/drawing/2014/main" val="1343337309"/>
                    </a:ext>
                  </a:extLst>
                </a:gridCol>
              </a:tblGrid>
              <a:tr h="330662">
                <a:tc>
                  <a:txBody>
                    <a:bodyPr/>
                    <a:lstStyle/>
                    <a:p>
                      <a:r>
                        <a:rPr lang="en-US" dirty="0"/>
                        <a:t>Sampling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PRC 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ROC 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16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0.3748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0.5227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0.0732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0.5326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28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Oversampling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0.3491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0.2800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0.7134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0.7452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281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Undersampling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0.3362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0.2566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0.8376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0.7713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644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SMOTE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0.3385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0.2995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0.5446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0.6949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67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SMOTEENN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0.3548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0.2612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0.7420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0.7435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758112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A0BBE40-F8A0-AF41-9B3E-217DF6A26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101" y="990600"/>
            <a:ext cx="5245793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76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54EF720-4478-1B44-A8A9-1029E4FFDCE4}"/>
              </a:ext>
            </a:extLst>
          </p:cNvPr>
          <p:cNvSpPr txBox="1">
            <a:spLocks/>
          </p:cNvSpPr>
          <p:nvPr/>
        </p:nvSpPr>
        <p:spPr>
          <a:xfrm>
            <a:off x="0" y="-504"/>
            <a:ext cx="12191999" cy="1280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cap="none" dirty="0"/>
              <a:t>Random Forest: Resampling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23C111B-EE5F-8D43-A50D-99EF0B008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274996"/>
              </p:ext>
            </p:extLst>
          </p:nvPr>
        </p:nvGraphicFramePr>
        <p:xfrm>
          <a:off x="2172712" y="4506916"/>
          <a:ext cx="7846572" cy="221996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572768">
                  <a:extLst>
                    <a:ext uri="{9D8B030D-6E8A-4147-A177-3AD203B41FA5}">
                      <a16:colId xmlns:a16="http://schemas.microsoft.com/office/drawing/2014/main" val="1030693268"/>
                    </a:ext>
                  </a:extLst>
                </a:gridCol>
                <a:gridCol w="1568451">
                  <a:extLst>
                    <a:ext uri="{9D8B030D-6E8A-4147-A177-3AD203B41FA5}">
                      <a16:colId xmlns:a16="http://schemas.microsoft.com/office/drawing/2014/main" val="3013620104"/>
                    </a:ext>
                  </a:extLst>
                </a:gridCol>
                <a:gridCol w="1568451">
                  <a:extLst>
                    <a:ext uri="{9D8B030D-6E8A-4147-A177-3AD203B41FA5}">
                      <a16:colId xmlns:a16="http://schemas.microsoft.com/office/drawing/2014/main" val="3295353115"/>
                    </a:ext>
                  </a:extLst>
                </a:gridCol>
                <a:gridCol w="1568451">
                  <a:extLst>
                    <a:ext uri="{9D8B030D-6E8A-4147-A177-3AD203B41FA5}">
                      <a16:colId xmlns:a16="http://schemas.microsoft.com/office/drawing/2014/main" val="2577043534"/>
                    </a:ext>
                  </a:extLst>
                </a:gridCol>
                <a:gridCol w="1568451">
                  <a:extLst>
                    <a:ext uri="{9D8B030D-6E8A-4147-A177-3AD203B41FA5}">
                      <a16:colId xmlns:a16="http://schemas.microsoft.com/office/drawing/2014/main" val="1343337309"/>
                    </a:ext>
                  </a:extLst>
                </a:gridCol>
              </a:tblGrid>
              <a:tr h="330662">
                <a:tc>
                  <a:txBody>
                    <a:bodyPr/>
                    <a:lstStyle/>
                    <a:p>
                      <a:r>
                        <a:rPr lang="en-US" dirty="0"/>
                        <a:t>Sampling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PRC 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ROC 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16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0.4090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0.5526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0.134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0.5603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283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Oversampling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0.4065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0.5063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0.2580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0.6137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281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Undersampling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0.3699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0.2632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0.8089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0.7669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644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SMOTE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0.3535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0.3505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0.4331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0.6678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67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SMOTEENN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0.3608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0.2720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0.7197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0.7428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758112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1A3FE26-4D6A-9746-BE5D-3EC3EA6FF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101" y="1003300"/>
            <a:ext cx="5245793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06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54EF720-4478-1B44-A8A9-1029E4FFDCE4}"/>
              </a:ext>
            </a:extLst>
          </p:cNvPr>
          <p:cNvSpPr txBox="1">
            <a:spLocks/>
          </p:cNvSpPr>
          <p:nvPr/>
        </p:nvSpPr>
        <p:spPr>
          <a:xfrm>
            <a:off x="0" y="-504"/>
            <a:ext cx="12191999" cy="1280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cap="none" dirty="0" err="1"/>
              <a:t>kNeighbors</a:t>
            </a:r>
            <a:r>
              <a:rPr lang="en-US" sz="5400" cap="none" dirty="0"/>
              <a:t> Classifier: Resampling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23C111B-EE5F-8D43-A50D-99EF0B008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270707"/>
              </p:ext>
            </p:extLst>
          </p:nvPr>
        </p:nvGraphicFramePr>
        <p:xfrm>
          <a:off x="2172712" y="4468816"/>
          <a:ext cx="7846572" cy="221996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572768">
                  <a:extLst>
                    <a:ext uri="{9D8B030D-6E8A-4147-A177-3AD203B41FA5}">
                      <a16:colId xmlns:a16="http://schemas.microsoft.com/office/drawing/2014/main" val="1030693268"/>
                    </a:ext>
                  </a:extLst>
                </a:gridCol>
                <a:gridCol w="1568451">
                  <a:extLst>
                    <a:ext uri="{9D8B030D-6E8A-4147-A177-3AD203B41FA5}">
                      <a16:colId xmlns:a16="http://schemas.microsoft.com/office/drawing/2014/main" val="3013620104"/>
                    </a:ext>
                  </a:extLst>
                </a:gridCol>
                <a:gridCol w="1568451">
                  <a:extLst>
                    <a:ext uri="{9D8B030D-6E8A-4147-A177-3AD203B41FA5}">
                      <a16:colId xmlns:a16="http://schemas.microsoft.com/office/drawing/2014/main" val="3295353115"/>
                    </a:ext>
                  </a:extLst>
                </a:gridCol>
                <a:gridCol w="1568451">
                  <a:extLst>
                    <a:ext uri="{9D8B030D-6E8A-4147-A177-3AD203B41FA5}">
                      <a16:colId xmlns:a16="http://schemas.microsoft.com/office/drawing/2014/main" val="2577043534"/>
                    </a:ext>
                  </a:extLst>
                </a:gridCol>
                <a:gridCol w="1568451">
                  <a:extLst>
                    <a:ext uri="{9D8B030D-6E8A-4147-A177-3AD203B41FA5}">
                      <a16:colId xmlns:a16="http://schemas.microsoft.com/office/drawing/2014/main" val="1343337309"/>
                    </a:ext>
                  </a:extLst>
                </a:gridCol>
              </a:tblGrid>
              <a:tr h="330662">
                <a:tc>
                  <a:txBody>
                    <a:bodyPr/>
                    <a:lstStyle/>
                    <a:p>
                      <a:r>
                        <a:rPr lang="en-US" dirty="0"/>
                        <a:t>Sampling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PRC 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ROC 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16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0.3305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0.4196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0.1497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0.5622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930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Oversampling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0.3541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0.2767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0.5446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0.6858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281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Undersampling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0.3408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0.2519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0.7293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0.7331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7644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SMOTE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0.3680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0.2579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0.6529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0.7123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67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SMOTEENN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0.4590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0.2256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0.7643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0.7227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58112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9F9E8F0-AB98-0C43-9367-EA0BD0F49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101" y="990600"/>
            <a:ext cx="5245793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64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54EF720-4478-1B44-A8A9-1029E4FFDCE4}"/>
              </a:ext>
            </a:extLst>
          </p:cNvPr>
          <p:cNvSpPr txBox="1">
            <a:spLocks/>
          </p:cNvSpPr>
          <p:nvPr/>
        </p:nvSpPr>
        <p:spPr>
          <a:xfrm>
            <a:off x="0" y="-504"/>
            <a:ext cx="12191999" cy="1280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cap="none" dirty="0"/>
              <a:t>Hyperparameter Tuning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23C111B-EE5F-8D43-A50D-99EF0B008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210918"/>
              </p:ext>
            </p:extLst>
          </p:nvPr>
        </p:nvGraphicFramePr>
        <p:xfrm>
          <a:off x="412748" y="2182087"/>
          <a:ext cx="11366502" cy="2732814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897889">
                  <a:extLst>
                    <a:ext uri="{9D8B030D-6E8A-4147-A177-3AD203B41FA5}">
                      <a16:colId xmlns:a16="http://schemas.microsoft.com/office/drawing/2014/main" val="456112717"/>
                    </a:ext>
                  </a:extLst>
                </a:gridCol>
                <a:gridCol w="1897889">
                  <a:extLst>
                    <a:ext uri="{9D8B030D-6E8A-4147-A177-3AD203B41FA5}">
                      <a16:colId xmlns:a16="http://schemas.microsoft.com/office/drawing/2014/main" val="1030693268"/>
                    </a:ext>
                  </a:extLst>
                </a:gridCol>
                <a:gridCol w="1892681">
                  <a:extLst>
                    <a:ext uri="{9D8B030D-6E8A-4147-A177-3AD203B41FA5}">
                      <a16:colId xmlns:a16="http://schemas.microsoft.com/office/drawing/2014/main" val="3013620104"/>
                    </a:ext>
                  </a:extLst>
                </a:gridCol>
                <a:gridCol w="1892681">
                  <a:extLst>
                    <a:ext uri="{9D8B030D-6E8A-4147-A177-3AD203B41FA5}">
                      <a16:colId xmlns:a16="http://schemas.microsoft.com/office/drawing/2014/main" val="3295353115"/>
                    </a:ext>
                  </a:extLst>
                </a:gridCol>
                <a:gridCol w="1892681">
                  <a:extLst>
                    <a:ext uri="{9D8B030D-6E8A-4147-A177-3AD203B41FA5}">
                      <a16:colId xmlns:a16="http://schemas.microsoft.com/office/drawing/2014/main" val="2577043534"/>
                    </a:ext>
                  </a:extLst>
                </a:gridCol>
                <a:gridCol w="1892681">
                  <a:extLst>
                    <a:ext uri="{9D8B030D-6E8A-4147-A177-3AD203B41FA5}">
                      <a16:colId xmlns:a16="http://schemas.microsoft.com/office/drawing/2014/main" val="1343337309"/>
                    </a:ext>
                  </a:extLst>
                </a:gridCol>
              </a:tblGrid>
              <a:tr h="455469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Sampling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PRC 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ROC 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16808"/>
                  </a:ext>
                </a:extLst>
              </a:tr>
              <a:tr h="455469">
                <a:tc>
                  <a:txBody>
                    <a:bodyPr/>
                    <a:lstStyle/>
                    <a:p>
                      <a:r>
                        <a:rPr lang="en-US" dirty="0"/>
                        <a:t>Support Vector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Undersampled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0.5518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0.1474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0.9686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0.5000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930140"/>
                  </a:ext>
                </a:extLst>
              </a:tr>
              <a:tr h="455469"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SMOTEENN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0.8366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0.2147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0.9045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0.8366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281724"/>
                  </a:ext>
                </a:extLst>
              </a:tr>
              <a:tr h="455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Logistic Regression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Undersampled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0.8175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0.2154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0.8535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0.8175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7644016"/>
                  </a:ext>
                </a:extLst>
              </a:tr>
              <a:tr h="455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Logistic Regression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Oversampled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0.8273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0.2442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0.8121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0.8273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67504"/>
                  </a:ext>
                </a:extLst>
              </a:tr>
              <a:tr h="455469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Undersampled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0.8474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0.2747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0.8121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0.8474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758112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6321E75-A639-9C42-BBD2-66BFCAD4E03C}"/>
              </a:ext>
            </a:extLst>
          </p:cNvPr>
          <p:cNvSpPr txBox="1"/>
          <p:nvPr/>
        </p:nvSpPr>
        <p:spPr>
          <a:xfrm>
            <a:off x="1816892" y="5302732"/>
            <a:ext cx="8558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Logistic Regression SMOTEENN sampled tuned parameters: </a:t>
            </a:r>
          </a:p>
          <a:p>
            <a:pPr algn="ctr"/>
            <a:r>
              <a:rPr lang="en-US" sz="2400" dirty="0"/>
              <a:t>{C=0.001, solver='</a:t>
            </a:r>
            <a:r>
              <a:rPr lang="en-US" sz="2400" dirty="0" err="1"/>
              <a:t>liblinear</a:t>
            </a:r>
            <a:r>
              <a:rPr lang="en-US" sz="2400" dirty="0"/>
              <a:t>’}</a:t>
            </a:r>
          </a:p>
        </p:txBody>
      </p:sp>
    </p:spTree>
    <p:extLst>
      <p:ext uri="{BB962C8B-B14F-4D97-AF65-F5344CB8AC3E}">
        <p14:creationId xmlns:p14="http://schemas.microsoft.com/office/powerpoint/2010/main" val="1625913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54EF720-4478-1B44-A8A9-1029E4FFDCE4}"/>
              </a:ext>
            </a:extLst>
          </p:cNvPr>
          <p:cNvSpPr txBox="1">
            <a:spLocks/>
          </p:cNvSpPr>
          <p:nvPr/>
        </p:nvSpPr>
        <p:spPr>
          <a:xfrm>
            <a:off x="0" y="-504"/>
            <a:ext cx="12191999" cy="1280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cap="none" dirty="0"/>
              <a:t>Feature Importance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EFFBB9-DCC6-B645-A652-2AC22DF26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899" y="1003299"/>
            <a:ext cx="7696199" cy="571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516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54EF720-4478-1B44-A8A9-1029E4FFDCE4}"/>
              </a:ext>
            </a:extLst>
          </p:cNvPr>
          <p:cNvSpPr txBox="1">
            <a:spLocks/>
          </p:cNvSpPr>
          <p:nvPr/>
        </p:nvSpPr>
        <p:spPr>
          <a:xfrm>
            <a:off x="0" y="-504"/>
            <a:ext cx="12191999" cy="1280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cap="none" dirty="0"/>
              <a:t>Feature Importance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27DE4D-E46D-644E-93A6-9E24EF9662E9}"/>
              </a:ext>
            </a:extLst>
          </p:cNvPr>
          <p:cNvSpPr txBox="1"/>
          <p:nvPr/>
        </p:nvSpPr>
        <p:spPr>
          <a:xfrm>
            <a:off x="1923769" y="5707538"/>
            <a:ext cx="8558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model over estimates the predictions at higher fractions of true positives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1DE630-2E60-1B46-84D2-31FE1301E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906" y="1177780"/>
            <a:ext cx="8366186" cy="452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823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54EF720-4478-1B44-A8A9-1029E4FFDCE4}"/>
              </a:ext>
            </a:extLst>
          </p:cNvPr>
          <p:cNvSpPr txBox="1">
            <a:spLocks/>
          </p:cNvSpPr>
          <p:nvPr/>
        </p:nvSpPr>
        <p:spPr>
          <a:xfrm>
            <a:off x="0" y="-504"/>
            <a:ext cx="12191999" cy="1280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cap="none" dirty="0"/>
              <a:t>Risk Assessment Tool</a:t>
            </a:r>
          </a:p>
        </p:txBody>
      </p:sp>
      <p:pic>
        <p:nvPicPr>
          <p:cNvPr id="2" name="CVD_tool">
            <a:hlinkClick r:id="" action="ppaction://media"/>
            <a:extLst>
              <a:ext uri="{FF2B5EF4-FFF2-40B4-BE49-F238E27FC236}">
                <a16:creationId xmlns:a16="http://schemas.microsoft.com/office/drawing/2014/main" id="{B8DB50B3-3DEE-B84D-B093-F32434112D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2024063"/>
            <a:ext cx="12192000" cy="336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8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8A53593-9227-2841-A3A7-08C301938623}"/>
              </a:ext>
            </a:extLst>
          </p:cNvPr>
          <p:cNvSpPr txBox="1">
            <a:spLocks/>
          </p:cNvSpPr>
          <p:nvPr/>
        </p:nvSpPr>
        <p:spPr>
          <a:xfrm>
            <a:off x="0" y="-504"/>
            <a:ext cx="12191999" cy="1280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cap="none" dirty="0"/>
              <a:t>Goal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BE8B75-F47E-4149-A929-143175B4D16D}"/>
              </a:ext>
            </a:extLst>
          </p:cNvPr>
          <p:cNvSpPr txBox="1"/>
          <p:nvPr/>
        </p:nvSpPr>
        <p:spPr>
          <a:xfrm>
            <a:off x="595673" y="1444848"/>
            <a:ext cx="1113905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Develop a Cardiovascular Disease Risk Assessment screening tool to predict risk of heart attack and stroke among adults using self-reported information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Predict the probability of an individual developing cardiovascular disease based on a short questionnaire and evaluate risk score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05DFB29-3B65-784F-B317-3619DDC7018A}"/>
              </a:ext>
            </a:extLst>
          </p:cNvPr>
          <p:cNvGrpSpPr/>
          <p:nvPr/>
        </p:nvGrpSpPr>
        <p:grpSpPr>
          <a:xfrm>
            <a:off x="2321513" y="1189157"/>
            <a:ext cx="7548971" cy="2817142"/>
            <a:chOff x="1997182" y="1163757"/>
            <a:chExt cx="7548971" cy="281714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97832E5-AC4E-7A4B-A2C4-399EDD34B1EA}"/>
                </a:ext>
              </a:extLst>
            </p:cNvPr>
            <p:cNvGrpSpPr/>
            <p:nvPr/>
          </p:nvGrpSpPr>
          <p:grpSpPr>
            <a:xfrm>
              <a:off x="1997182" y="1163757"/>
              <a:ext cx="7548971" cy="2447810"/>
              <a:chOff x="3427651" y="1199296"/>
              <a:chExt cx="7548971" cy="244781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5E983E12-A97F-024E-B993-856ABC5F9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27651" y="1734395"/>
                <a:ext cx="1912711" cy="1912711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22521CE-30E0-0D4F-B3E8-18821E523E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83882" y="1444848"/>
                <a:ext cx="2092740" cy="2092740"/>
              </a:xfrm>
              <a:prstGeom prst="rect">
                <a:avLst/>
              </a:prstGeom>
            </p:spPr>
          </p:pic>
          <p:sp>
            <p:nvSpPr>
              <p:cNvPr id="8" name="Right Arrow 7">
                <a:extLst>
                  <a:ext uri="{FF2B5EF4-FFF2-40B4-BE49-F238E27FC236}">
                    <a16:creationId xmlns:a16="http://schemas.microsoft.com/office/drawing/2014/main" id="{4CCC82F9-6912-B04C-B0F8-63BBDFA4BCED}"/>
                  </a:ext>
                </a:extLst>
              </p:cNvPr>
              <p:cNvSpPr/>
              <p:nvPr/>
            </p:nvSpPr>
            <p:spPr>
              <a:xfrm>
                <a:off x="8219964" y="2374197"/>
                <a:ext cx="617517" cy="540080"/>
              </a:xfrm>
              <a:prstGeom prst="rightArrow">
                <a:avLst/>
              </a:prstGeom>
              <a:solidFill>
                <a:srgbClr val="FFC000"/>
              </a:solidFill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74B25BC-5652-214B-B759-BD684A6EEE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65201" y="1747259"/>
                <a:ext cx="1779322" cy="1779322"/>
              </a:xfrm>
              <a:prstGeom prst="rect">
                <a:avLst/>
              </a:prstGeom>
            </p:spPr>
          </p:pic>
          <p:sp>
            <p:nvSpPr>
              <p:cNvPr id="11" name="Right Arrow 10">
                <a:extLst>
                  <a:ext uri="{FF2B5EF4-FFF2-40B4-BE49-F238E27FC236}">
                    <a16:creationId xmlns:a16="http://schemas.microsoft.com/office/drawing/2014/main" id="{1245793C-088D-CD41-B238-12C2068F8BA7}"/>
                  </a:ext>
                </a:extLst>
              </p:cNvPr>
              <p:cNvSpPr/>
              <p:nvPr/>
            </p:nvSpPr>
            <p:spPr>
              <a:xfrm>
                <a:off x="5386763" y="2374197"/>
                <a:ext cx="617517" cy="540080"/>
              </a:xfrm>
              <a:prstGeom prst="rightArrow">
                <a:avLst/>
              </a:prstGeom>
              <a:solidFill>
                <a:srgbClr val="FFC000"/>
              </a:solidFill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5A96EEF-7FF7-4C4F-B8FC-F69FBBCBA2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04221" y="1199296"/>
                <a:ext cx="991300" cy="991300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E9E6BF3-043E-1443-B90E-88292F65F968}"/>
                </a:ext>
              </a:extLst>
            </p:cNvPr>
            <p:cNvSpPr txBox="1"/>
            <p:nvPr/>
          </p:nvSpPr>
          <p:spPr>
            <a:xfrm>
              <a:off x="2477360" y="3611567"/>
              <a:ext cx="1128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User Entry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29ACBB9-DA71-8B42-9E59-E0F16DF70282}"/>
                </a:ext>
              </a:extLst>
            </p:cNvPr>
            <p:cNvSpPr txBox="1"/>
            <p:nvPr/>
          </p:nvSpPr>
          <p:spPr>
            <a:xfrm>
              <a:off x="4971162" y="3611567"/>
              <a:ext cx="16010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 Modeling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C9254B7-DC06-3145-AF8D-1B5B53325DBD}"/>
                </a:ext>
              </a:extLst>
            </p:cNvPr>
            <p:cNvSpPr txBox="1"/>
            <p:nvPr/>
          </p:nvSpPr>
          <p:spPr>
            <a:xfrm>
              <a:off x="8344988" y="3611567"/>
              <a:ext cx="891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Insights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1398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8B3157-F1BC-A64E-9092-4F1DD89A3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938" y="2434437"/>
            <a:ext cx="4775795" cy="27920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05FAB0-690C-AB45-BD0E-BE2EF7EE6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027" y="2107142"/>
            <a:ext cx="4993034" cy="36672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8A53593-9227-2841-A3A7-08C301938623}"/>
              </a:ext>
            </a:extLst>
          </p:cNvPr>
          <p:cNvSpPr txBox="1">
            <a:spLocks/>
          </p:cNvSpPr>
          <p:nvPr/>
        </p:nvSpPr>
        <p:spPr>
          <a:xfrm>
            <a:off x="0" y="-504"/>
            <a:ext cx="12191999" cy="1280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cap="none" dirty="0"/>
              <a:t>Data Sources</a:t>
            </a:r>
          </a:p>
        </p:txBody>
      </p:sp>
    </p:spTree>
    <p:extLst>
      <p:ext uri="{BB962C8B-B14F-4D97-AF65-F5344CB8AC3E}">
        <p14:creationId xmlns:p14="http://schemas.microsoft.com/office/powerpoint/2010/main" val="3195804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54EF720-4478-1B44-A8A9-1029E4FFDCE4}"/>
              </a:ext>
            </a:extLst>
          </p:cNvPr>
          <p:cNvSpPr txBox="1">
            <a:spLocks/>
          </p:cNvSpPr>
          <p:nvPr/>
        </p:nvSpPr>
        <p:spPr>
          <a:xfrm>
            <a:off x="0" y="-504"/>
            <a:ext cx="12191999" cy="1280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cap="none" dirty="0"/>
              <a:t>Dataset Description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4ACABA-A41E-B64B-BFFF-EDD02B7606AE}"/>
              </a:ext>
            </a:extLst>
          </p:cNvPr>
          <p:cNvSpPr txBox="1"/>
          <p:nvPr/>
        </p:nvSpPr>
        <p:spPr>
          <a:xfrm>
            <a:off x="614363" y="1285867"/>
            <a:ext cx="1098708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609,36 observations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22 numeric features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Values missing at random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LDL and Triglycerides missing &gt; 55%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882DC19-2C40-6049-9A1D-29D635F721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7"/>
          <a:stretch/>
        </p:blipFill>
        <p:spPr>
          <a:xfrm>
            <a:off x="1469193" y="2078181"/>
            <a:ext cx="9253612" cy="347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10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11CDE-AD4C-D144-BF9D-B42B120ED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04"/>
            <a:ext cx="12191999" cy="1280890"/>
          </a:xfrm>
        </p:spPr>
        <p:txBody>
          <a:bodyPr>
            <a:normAutofit/>
          </a:bodyPr>
          <a:lstStyle/>
          <a:p>
            <a:r>
              <a:rPr lang="en-US" sz="5400" cap="none" dirty="0"/>
              <a:t>Candidate Variables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373A127-1F4C-3245-89A4-C25D57DAE0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4241947"/>
              </p:ext>
            </p:extLst>
          </p:nvPr>
        </p:nvGraphicFramePr>
        <p:xfrm>
          <a:off x="364521" y="1753394"/>
          <a:ext cx="5577840" cy="4486656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554480">
                  <a:extLst>
                    <a:ext uri="{9D8B030D-6E8A-4147-A177-3AD203B41FA5}">
                      <a16:colId xmlns:a16="http://schemas.microsoft.com/office/drawing/2014/main" val="3548086421"/>
                    </a:ext>
                  </a:extLst>
                </a:gridCol>
                <a:gridCol w="4023360">
                  <a:extLst>
                    <a:ext uri="{9D8B030D-6E8A-4147-A177-3AD203B41FA5}">
                      <a16:colId xmlns:a16="http://schemas.microsoft.com/office/drawing/2014/main" val="1147349307"/>
                    </a:ext>
                  </a:extLst>
                </a:gridCol>
              </a:tblGrid>
              <a:tr h="373888">
                <a:tc>
                  <a:txBody>
                    <a:bodyPr/>
                    <a:lstStyle/>
                    <a:p>
                      <a:r>
                        <a:rPr lang="en-US" sz="1800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014816"/>
                  </a:ext>
                </a:extLst>
              </a:tr>
              <a:tr h="373888">
                <a:tc>
                  <a:txBody>
                    <a:bodyPr/>
                    <a:lstStyle/>
                    <a:p>
                      <a:r>
                        <a:rPr lang="en-US" sz="1800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gender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699486"/>
                  </a:ext>
                </a:extLst>
              </a:tr>
              <a:tr h="373888">
                <a:tc>
                  <a:txBody>
                    <a:bodyPr/>
                    <a:lstStyle/>
                    <a:p>
                      <a:r>
                        <a:rPr lang="en-US" sz="1800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age in years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604887"/>
                  </a:ext>
                </a:extLst>
              </a:tr>
              <a:tr h="373888">
                <a:tc>
                  <a:txBody>
                    <a:bodyPr/>
                    <a:lstStyle/>
                    <a:p>
                      <a:r>
                        <a:rPr lang="en-US" sz="1800" dirty="0"/>
                        <a:t>ethnicity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ethnicity/race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0581910"/>
                  </a:ext>
                </a:extLst>
              </a:tr>
              <a:tr h="373888">
                <a:tc>
                  <a:txBody>
                    <a:bodyPr/>
                    <a:lstStyle/>
                    <a:p>
                      <a:r>
                        <a:rPr lang="en-US" sz="1800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annual family income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504470"/>
                  </a:ext>
                </a:extLst>
              </a:tr>
              <a:tr h="373888">
                <a:tc>
                  <a:txBody>
                    <a:bodyPr/>
                    <a:lstStyle/>
                    <a:p>
                      <a:r>
                        <a:rPr lang="en-US" sz="1800" dirty="0" err="1"/>
                        <a:t>pulse_regular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pulse regular or irregular?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91424"/>
                  </a:ext>
                </a:extLst>
              </a:tr>
              <a:tr h="373888">
                <a:tc>
                  <a:txBody>
                    <a:bodyPr/>
                    <a:lstStyle/>
                    <a:p>
                      <a:r>
                        <a:rPr lang="en-US" sz="1800" dirty="0" err="1"/>
                        <a:t>sysbp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systolic blood pressure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7581"/>
                  </a:ext>
                </a:extLst>
              </a:tr>
              <a:tr h="373888">
                <a:tc>
                  <a:txBody>
                    <a:bodyPr/>
                    <a:lstStyle/>
                    <a:p>
                      <a:r>
                        <a:rPr lang="en-US" sz="1800" dirty="0" err="1"/>
                        <a:t>diabp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diastolic blood pressure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473960"/>
                  </a:ext>
                </a:extLst>
              </a:tr>
              <a:tr h="373888">
                <a:tc>
                  <a:txBody>
                    <a:bodyPr/>
                    <a:lstStyle/>
                    <a:p>
                      <a:r>
                        <a:rPr lang="en-US" sz="1800" dirty="0" err="1"/>
                        <a:t>bmi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body mass Index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051539"/>
                  </a:ext>
                </a:extLst>
              </a:tr>
              <a:tr h="373888">
                <a:tc>
                  <a:txBody>
                    <a:bodyPr/>
                    <a:lstStyle/>
                    <a:p>
                      <a:r>
                        <a:rPr lang="en-US" sz="1800" dirty="0" err="1"/>
                        <a:t>waist_circum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waist circumference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979029"/>
                  </a:ext>
                </a:extLst>
              </a:tr>
              <a:tr h="373888">
                <a:tc>
                  <a:txBody>
                    <a:bodyPr/>
                    <a:lstStyle/>
                    <a:p>
                      <a:r>
                        <a:rPr lang="en-US" sz="1800" dirty="0" err="1"/>
                        <a:t>hdl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HDL cholesterol (mg/</a:t>
                      </a:r>
                      <a:r>
                        <a:rPr lang="en-US" sz="1800" dirty="0" err="1"/>
                        <a:t>dL</a:t>
                      </a:r>
                      <a:r>
                        <a:rPr lang="en-US" sz="18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364999"/>
                  </a:ext>
                </a:extLst>
              </a:tr>
              <a:tr h="373888">
                <a:tc>
                  <a:txBody>
                    <a:bodyPr/>
                    <a:lstStyle/>
                    <a:p>
                      <a:r>
                        <a:rPr lang="en-US" sz="1800" dirty="0" err="1"/>
                        <a:t>ldl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LDL cholesterol (mg/</a:t>
                      </a:r>
                      <a:r>
                        <a:rPr lang="en-US" sz="1800" dirty="0" err="1"/>
                        <a:t>dL</a:t>
                      </a:r>
                      <a:r>
                        <a:rPr lang="en-US" sz="18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250801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1C2D4F58-89E0-0741-A524-3375DE548C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4329086"/>
              </p:ext>
            </p:extLst>
          </p:nvPr>
        </p:nvGraphicFramePr>
        <p:xfrm>
          <a:off x="6199761" y="1741202"/>
          <a:ext cx="5577840" cy="4498848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554480">
                  <a:extLst>
                    <a:ext uri="{9D8B030D-6E8A-4147-A177-3AD203B41FA5}">
                      <a16:colId xmlns:a16="http://schemas.microsoft.com/office/drawing/2014/main" val="3548086421"/>
                    </a:ext>
                  </a:extLst>
                </a:gridCol>
                <a:gridCol w="4023360">
                  <a:extLst>
                    <a:ext uri="{9D8B030D-6E8A-4147-A177-3AD203B41FA5}">
                      <a16:colId xmlns:a16="http://schemas.microsoft.com/office/drawing/2014/main" val="1147349307"/>
                    </a:ext>
                  </a:extLst>
                </a:gridCol>
              </a:tblGrid>
              <a:tr h="374904">
                <a:tc>
                  <a:txBody>
                    <a:bodyPr/>
                    <a:lstStyle/>
                    <a:p>
                      <a:r>
                        <a:rPr lang="en-US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014816"/>
                  </a:ext>
                </a:extLst>
              </a:tr>
              <a:tr h="374904">
                <a:tc>
                  <a:txBody>
                    <a:bodyPr/>
                    <a:lstStyle/>
                    <a:p>
                      <a:r>
                        <a:rPr lang="en-US" sz="1800" dirty="0" err="1"/>
                        <a:t>trigly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triglycerides (mg/</a:t>
                      </a:r>
                      <a:r>
                        <a:rPr lang="en-US" sz="1800" dirty="0" err="1"/>
                        <a:t>dL</a:t>
                      </a:r>
                      <a:r>
                        <a:rPr lang="en-US" sz="18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578610"/>
                  </a:ext>
                </a:extLst>
              </a:tr>
              <a:tr h="374904">
                <a:tc>
                  <a:txBody>
                    <a:bodyPr/>
                    <a:lstStyle/>
                    <a:p>
                      <a:r>
                        <a:rPr lang="en-US" sz="1800" dirty="0" err="1"/>
                        <a:t>tot_chol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total cholesterol (mg/</a:t>
                      </a:r>
                      <a:r>
                        <a:rPr lang="en-US" sz="1800" dirty="0" err="1"/>
                        <a:t>dL</a:t>
                      </a:r>
                      <a:r>
                        <a:rPr lang="en-US" sz="18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979029"/>
                  </a:ext>
                </a:extLst>
              </a:tr>
              <a:tr h="374904">
                <a:tc>
                  <a:txBody>
                    <a:bodyPr/>
                    <a:lstStyle/>
                    <a:p>
                      <a:r>
                        <a:rPr lang="en-US" dirty="0" err="1"/>
                        <a:t>diab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 diagnosed diabetes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364999"/>
                  </a:ext>
                </a:extLst>
              </a:tr>
              <a:tr h="374904">
                <a:tc>
                  <a:txBody>
                    <a:bodyPr/>
                    <a:lstStyle/>
                    <a:p>
                      <a:r>
                        <a:rPr lang="en-US" dirty="0" err="1"/>
                        <a:t>kidney_fail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 diagnosed failing kidneys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687890"/>
                  </a:ext>
                </a:extLst>
              </a:tr>
              <a:tr h="374904">
                <a:tc>
                  <a:txBody>
                    <a:bodyPr/>
                    <a:lstStyle/>
                    <a:p>
                      <a:r>
                        <a:rPr lang="en-US" dirty="0"/>
                        <a:t>smoking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smoked at least 100 cigarettes in life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461306"/>
                  </a:ext>
                </a:extLst>
              </a:tr>
              <a:tr h="374904">
                <a:tc>
                  <a:txBody>
                    <a:bodyPr/>
                    <a:lstStyle/>
                    <a:p>
                      <a:r>
                        <a:rPr lang="en-US" dirty="0" err="1"/>
                        <a:t>cong_fail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doctor diagnosed congestive heart failure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6892186"/>
                  </a:ext>
                </a:extLst>
              </a:tr>
              <a:tr h="374904">
                <a:tc>
                  <a:txBody>
                    <a:bodyPr/>
                    <a:lstStyle/>
                    <a:p>
                      <a:r>
                        <a:rPr lang="en-US" dirty="0" err="1"/>
                        <a:t>cor_dis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doctor diagnosed coronary heart disease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549943"/>
                  </a:ext>
                </a:extLst>
              </a:tr>
              <a:tr h="374904">
                <a:tc>
                  <a:txBody>
                    <a:bodyPr/>
                    <a:lstStyle/>
                    <a:p>
                      <a:r>
                        <a:rPr lang="en-US" dirty="0"/>
                        <a:t>angina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doctor diagnosed angina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97237"/>
                  </a:ext>
                </a:extLst>
              </a:tr>
              <a:tr h="374904">
                <a:tc>
                  <a:txBody>
                    <a:bodyPr/>
                    <a:lstStyle/>
                    <a:p>
                      <a:r>
                        <a:rPr lang="en-US" dirty="0" err="1"/>
                        <a:t>heart_attack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doctor diagnosed heart attack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118081"/>
                  </a:ext>
                </a:extLst>
              </a:tr>
              <a:tr h="374904">
                <a:tc>
                  <a:txBody>
                    <a:bodyPr/>
                    <a:lstStyle/>
                    <a:p>
                      <a:r>
                        <a:rPr lang="en-US" dirty="0"/>
                        <a:t>stroke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doctor diagnosed stroke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932518"/>
                  </a:ext>
                </a:extLst>
              </a:tr>
              <a:tr h="374904">
                <a:tc>
                  <a:txBody>
                    <a:bodyPr/>
                    <a:lstStyle/>
                    <a:p>
                      <a:r>
                        <a:rPr lang="en-US" dirty="0" err="1"/>
                        <a:t>fam_history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close relative had heart disease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2508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7954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E33A27B-A0FF-6649-8E65-B2DCE0262C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1432063"/>
              </p:ext>
            </p:extLst>
          </p:nvPr>
        </p:nvGraphicFramePr>
        <p:xfrm>
          <a:off x="1232033" y="1043064"/>
          <a:ext cx="9727932" cy="5733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itle 1">
            <a:extLst>
              <a:ext uri="{FF2B5EF4-FFF2-40B4-BE49-F238E27FC236}">
                <a16:creationId xmlns:a16="http://schemas.microsoft.com/office/drawing/2014/main" id="{B54EF720-4478-1B44-A8A9-1029E4FFDCE4}"/>
              </a:ext>
            </a:extLst>
          </p:cNvPr>
          <p:cNvSpPr txBox="1">
            <a:spLocks/>
          </p:cNvSpPr>
          <p:nvPr/>
        </p:nvSpPr>
        <p:spPr>
          <a:xfrm>
            <a:off x="0" y="-504"/>
            <a:ext cx="12191999" cy="1280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cap="none" dirty="0"/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914570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54EF720-4478-1B44-A8A9-1029E4FFDCE4}"/>
              </a:ext>
            </a:extLst>
          </p:cNvPr>
          <p:cNvSpPr txBox="1">
            <a:spLocks/>
          </p:cNvSpPr>
          <p:nvPr/>
        </p:nvSpPr>
        <p:spPr>
          <a:xfrm>
            <a:off x="0" y="-504"/>
            <a:ext cx="12191999" cy="1280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cap="none" dirty="0"/>
              <a:t>Feature Engineering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CE165C8-FFCF-A64D-910A-468888101676}"/>
              </a:ext>
            </a:extLst>
          </p:cNvPr>
          <p:cNvGrpSpPr/>
          <p:nvPr/>
        </p:nvGrpSpPr>
        <p:grpSpPr>
          <a:xfrm>
            <a:off x="2412364" y="1280386"/>
            <a:ext cx="10063162" cy="5134702"/>
            <a:chOff x="1499291" y="1224899"/>
            <a:chExt cx="9661929" cy="4709686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99FA7B1-3011-2D42-A1A0-E5889D8E59F8}"/>
                </a:ext>
              </a:extLst>
            </p:cNvPr>
            <p:cNvGrpSpPr/>
            <p:nvPr/>
          </p:nvGrpSpPr>
          <p:grpSpPr>
            <a:xfrm>
              <a:off x="4049219" y="3783002"/>
              <a:ext cx="7112001" cy="2151583"/>
              <a:chOff x="2031999" y="1280386"/>
              <a:chExt cx="7112001" cy="215158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FA79F22-13AF-9B43-BF10-9177777A1C91}"/>
                  </a:ext>
                </a:extLst>
              </p:cNvPr>
              <p:cNvGrpSpPr/>
              <p:nvPr/>
            </p:nvGrpSpPr>
            <p:grpSpPr>
              <a:xfrm>
                <a:off x="2031999" y="1280386"/>
                <a:ext cx="7112001" cy="2151583"/>
                <a:chOff x="2031999" y="1280386"/>
                <a:chExt cx="7112001" cy="2151583"/>
              </a:xfrm>
            </p:grpSpPr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D17363E9-6F69-D949-9B31-991679EF4A17}"/>
                    </a:ext>
                  </a:extLst>
                </p:cNvPr>
                <p:cNvSpPr/>
                <p:nvPr/>
              </p:nvSpPr>
              <p:spPr>
                <a:xfrm>
                  <a:off x="2031999" y="1280386"/>
                  <a:ext cx="7112001" cy="2151583"/>
                </a:xfrm>
                <a:prstGeom prst="rect">
                  <a:avLst/>
                </a:prstGeom>
                <a:noFill/>
              </p:spPr>
            </p:sp>
            <p:sp>
              <p:nvSpPr>
                <p:cNvPr id="9" name="Rounded Rectangle 8">
                  <a:extLst>
                    <a:ext uri="{FF2B5EF4-FFF2-40B4-BE49-F238E27FC236}">
                      <a16:creationId xmlns:a16="http://schemas.microsoft.com/office/drawing/2014/main" id="{A16DEF23-09C0-D64F-A87F-9CDB41797E9D}"/>
                    </a:ext>
                  </a:extLst>
                </p:cNvPr>
                <p:cNvSpPr/>
                <p:nvPr/>
              </p:nvSpPr>
              <p:spPr>
                <a:xfrm>
                  <a:off x="2416686" y="1741673"/>
                  <a:ext cx="1695173" cy="1678234"/>
                </a:xfrm>
                <a:prstGeom prst="round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28016" tIns="300147" rIns="128016" bIns="128016" numCol="1" spcCol="1270" anchor="t" anchorCtr="0">
                  <a:noAutofit/>
                </a:bodyPr>
                <a:lstStyle/>
                <a:p>
                  <a:pPr marL="114300" lvl="1" indent="-114300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1400" dirty="0"/>
                    <a:t>Normal</a:t>
                  </a:r>
                </a:p>
                <a:p>
                  <a:pPr marL="114300" lvl="1" indent="-114300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  <a:buChar char="•"/>
                  </a:pPr>
                  <a:r>
                    <a:rPr lang="en-US" sz="1400" dirty="0"/>
                    <a:t>High</a:t>
                  </a:r>
                </a:p>
              </p:txBody>
            </p:sp>
            <p:sp>
              <p:nvSpPr>
                <p:cNvPr id="10" name="Rounded Rectangle 9">
                  <a:extLst>
                    <a:ext uri="{FF2B5EF4-FFF2-40B4-BE49-F238E27FC236}">
                      <a16:creationId xmlns:a16="http://schemas.microsoft.com/office/drawing/2014/main" id="{60899586-CC37-AC4B-8F37-AA4FE9582B72}"/>
                    </a:ext>
                  </a:extLst>
                </p:cNvPr>
                <p:cNvSpPr/>
                <p:nvPr/>
              </p:nvSpPr>
              <p:spPr>
                <a:xfrm>
                  <a:off x="2076363" y="1292446"/>
                  <a:ext cx="680647" cy="680647"/>
                </a:xfrm>
                <a:prstGeom prst="round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5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11" name="Freeform 10">
                  <a:extLst>
                    <a:ext uri="{FF2B5EF4-FFF2-40B4-BE49-F238E27FC236}">
                      <a16:creationId xmlns:a16="http://schemas.microsoft.com/office/drawing/2014/main" id="{506C483A-5E30-2941-9DBE-3FE859DB3C80}"/>
                    </a:ext>
                  </a:extLst>
                </p:cNvPr>
                <p:cNvSpPr/>
                <p:nvPr/>
              </p:nvSpPr>
              <p:spPr>
                <a:xfrm rot="16200000">
                  <a:off x="3901295" y="2410629"/>
                  <a:ext cx="1678234" cy="340323"/>
                </a:xfrm>
                <a:custGeom>
                  <a:avLst/>
                  <a:gdLst>
                    <a:gd name="connsiteX0" fmla="*/ 0 w 1678234"/>
                    <a:gd name="connsiteY0" fmla="*/ 0 h 340323"/>
                    <a:gd name="connsiteX1" fmla="*/ 1678234 w 1678234"/>
                    <a:gd name="connsiteY1" fmla="*/ 0 h 340323"/>
                    <a:gd name="connsiteX2" fmla="*/ 1678234 w 1678234"/>
                    <a:gd name="connsiteY2" fmla="*/ 340323 h 340323"/>
                    <a:gd name="connsiteX3" fmla="*/ 0 w 1678234"/>
                    <a:gd name="connsiteY3" fmla="*/ 340323 h 340323"/>
                    <a:gd name="connsiteX4" fmla="*/ 0 w 1678234"/>
                    <a:gd name="connsiteY4" fmla="*/ 0 h 340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78234" h="340323">
                      <a:moveTo>
                        <a:pt x="0" y="0"/>
                      </a:moveTo>
                      <a:lnTo>
                        <a:pt x="1678234" y="0"/>
                      </a:lnTo>
                      <a:lnTo>
                        <a:pt x="1678234" y="340323"/>
                      </a:lnTo>
                      <a:lnTo>
                        <a:pt x="0" y="34032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-1" tIns="-1" rIns="300147" bIns="0" numCol="1" spcCol="1270" anchor="t" anchorCtr="0">
                  <a:noAutofit/>
                </a:bodyPr>
                <a:lstStyle/>
                <a:p>
                  <a:pPr marL="0" lvl="0" indent="0" algn="r" defTabSz="12001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en-US" sz="2700" kern="1200"/>
                </a:p>
              </p:txBody>
            </p:sp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F099C8D3-40EE-E54F-8B69-9918B47B1A72}"/>
                    </a:ext>
                  </a:extLst>
                </p:cNvPr>
                <p:cNvSpPr/>
                <p:nvPr/>
              </p:nvSpPr>
              <p:spPr>
                <a:xfrm>
                  <a:off x="4910574" y="1741673"/>
                  <a:ext cx="1695173" cy="1678234"/>
                </a:xfrm>
                <a:prstGeom prst="round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28016" tIns="300147" rIns="128016" bIns="128016" numCol="1" spcCol="1270" anchor="t" anchorCtr="0">
                  <a:noAutofit/>
                </a:bodyPr>
                <a:lstStyle/>
                <a:p>
                  <a:pPr marL="114300" lvl="1" indent="-114300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1400" dirty="0"/>
                    <a:t>Normal</a:t>
                  </a:r>
                </a:p>
                <a:p>
                  <a:pPr marL="114300" lvl="1" indent="-114300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  <a:buChar char="•"/>
                  </a:pPr>
                  <a:r>
                    <a:rPr lang="en-US" sz="1400" dirty="0"/>
                    <a:t>High/low</a:t>
                  </a:r>
                </a:p>
              </p:txBody>
            </p:sp>
            <p:sp>
              <p:nvSpPr>
                <p:cNvPr id="14" name="Freeform 13">
                  <a:extLst>
                    <a:ext uri="{FF2B5EF4-FFF2-40B4-BE49-F238E27FC236}">
                      <a16:creationId xmlns:a16="http://schemas.microsoft.com/office/drawing/2014/main" id="{DE140E13-9815-2747-9273-5178D0FB98E0}"/>
                    </a:ext>
                  </a:extLst>
                </p:cNvPr>
                <p:cNvSpPr/>
                <p:nvPr/>
              </p:nvSpPr>
              <p:spPr>
                <a:xfrm rot="16200000">
                  <a:off x="6395183" y="2410629"/>
                  <a:ext cx="1678234" cy="340323"/>
                </a:xfrm>
                <a:custGeom>
                  <a:avLst/>
                  <a:gdLst>
                    <a:gd name="connsiteX0" fmla="*/ 0 w 1678234"/>
                    <a:gd name="connsiteY0" fmla="*/ 0 h 340323"/>
                    <a:gd name="connsiteX1" fmla="*/ 1678234 w 1678234"/>
                    <a:gd name="connsiteY1" fmla="*/ 0 h 340323"/>
                    <a:gd name="connsiteX2" fmla="*/ 1678234 w 1678234"/>
                    <a:gd name="connsiteY2" fmla="*/ 340323 h 340323"/>
                    <a:gd name="connsiteX3" fmla="*/ 0 w 1678234"/>
                    <a:gd name="connsiteY3" fmla="*/ 340323 h 340323"/>
                    <a:gd name="connsiteX4" fmla="*/ 0 w 1678234"/>
                    <a:gd name="connsiteY4" fmla="*/ 0 h 340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78234" h="340323">
                      <a:moveTo>
                        <a:pt x="0" y="0"/>
                      </a:moveTo>
                      <a:lnTo>
                        <a:pt x="1678234" y="0"/>
                      </a:lnTo>
                      <a:lnTo>
                        <a:pt x="1678234" y="340323"/>
                      </a:lnTo>
                      <a:lnTo>
                        <a:pt x="0" y="34032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-1" tIns="-1" rIns="300147" bIns="0" numCol="1" spcCol="1270" anchor="t" anchorCtr="0">
                  <a:noAutofit/>
                </a:bodyPr>
                <a:lstStyle/>
                <a:p>
                  <a:pPr marL="0" lvl="0" indent="0" algn="r" defTabSz="12001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en-US" sz="2700" kern="1200"/>
                </a:p>
              </p:txBody>
            </p:sp>
          </p:grp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0E446C25-62DC-8B4F-874F-B3D617FF0698}"/>
                  </a:ext>
                </a:extLst>
              </p:cNvPr>
              <p:cNvSpPr/>
              <p:nvPr/>
            </p:nvSpPr>
            <p:spPr>
              <a:xfrm>
                <a:off x="4560814" y="1291162"/>
                <a:ext cx="680647" cy="680647"/>
              </a:xfrm>
              <a:prstGeom prst="roundRect">
                <a:avLst/>
              </a:prstGeom>
              <a:solidFill>
                <a:srgbClr val="FFC000"/>
              </a:solidFill>
              <a:ln w="25400">
                <a:solidFill>
                  <a:schemeClr val="accent5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7AD59F1-B4E4-4F4C-97CE-0671D239DF40}"/>
                </a:ext>
              </a:extLst>
            </p:cNvPr>
            <p:cNvGrpSpPr/>
            <p:nvPr/>
          </p:nvGrpSpPr>
          <p:grpSpPr>
            <a:xfrm>
              <a:off x="1499291" y="1224899"/>
              <a:ext cx="7112001" cy="2151943"/>
              <a:chOff x="2031999" y="1280026"/>
              <a:chExt cx="7112001" cy="2151943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ABB085A2-FCBE-E744-81FF-4BBBBB15EC9C}"/>
                  </a:ext>
                </a:extLst>
              </p:cNvPr>
              <p:cNvGrpSpPr/>
              <p:nvPr/>
            </p:nvGrpSpPr>
            <p:grpSpPr>
              <a:xfrm>
                <a:off x="2031999" y="1280386"/>
                <a:ext cx="7112001" cy="2151583"/>
                <a:chOff x="2031999" y="1280386"/>
                <a:chExt cx="7112001" cy="2151583"/>
              </a:xfrm>
            </p:grpSpPr>
            <p:sp>
              <p:nvSpPr>
                <p:cNvPr id="60" name="Rounded Rectangle 59">
                  <a:extLst>
                    <a:ext uri="{FF2B5EF4-FFF2-40B4-BE49-F238E27FC236}">
                      <a16:creationId xmlns:a16="http://schemas.microsoft.com/office/drawing/2014/main" id="{CBA597A2-6857-064B-92A0-54C082622354}"/>
                    </a:ext>
                  </a:extLst>
                </p:cNvPr>
                <p:cNvSpPr/>
                <p:nvPr/>
              </p:nvSpPr>
              <p:spPr>
                <a:xfrm>
                  <a:off x="7404462" y="1741673"/>
                  <a:ext cx="1695173" cy="1678234"/>
                </a:xfrm>
                <a:prstGeom prst="round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28016" tIns="300147" rIns="128016" bIns="128016" numCol="1" spcCol="1270" anchor="t" anchorCtr="0">
                  <a:noAutofit/>
                </a:bodyPr>
                <a:lstStyle/>
                <a:p>
                  <a:pPr marL="114300" lvl="1" indent="-114300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1400" dirty="0"/>
                    <a:t>Normal</a:t>
                  </a:r>
                </a:p>
                <a:p>
                  <a:pPr marL="114300" lvl="1" indent="-114300" algn="l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  <a:buChar char="•"/>
                  </a:pPr>
                  <a:r>
                    <a:rPr lang="en-US" sz="1400" dirty="0"/>
                    <a:t>High</a:t>
                  </a:r>
                  <a:endParaRPr lang="en-US" sz="1400" kern="1200" dirty="0"/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7D7CF5BB-AC40-8948-BB5F-76480509EB69}"/>
                    </a:ext>
                  </a:extLst>
                </p:cNvPr>
                <p:cNvSpPr/>
                <p:nvPr/>
              </p:nvSpPr>
              <p:spPr>
                <a:xfrm>
                  <a:off x="2031999" y="1280386"/>
                  <a:ext cx="7112001" cy="2151583"/>
                </a:xfrm>
                <a:prstGeom prst="rect">
                  <a:avLst/>
                </a:prstGeom>
                <a:noFill/>
              </p:spPr>
            </p:sp>
            <p:sp>
              <p:nvSpPr>
                <p:cNvPr id="62" name="Rounded Rectangle 61">
                  <a:extLst>
                    <a:ext uri="{FF2B5EF4-FFF2-40B4-BE49-F238E27FC236}">
                      <a16:creationId xmlns:a16="http://schemas.microsoft.com/office/drawing/2014/main" id="{0581F47A-BF5C-5049-BE2F-7CA225730728}"/>
                    </a:ext>
                  </a:extLst>
                </p:cNvPr>
                <p:cNvSpPr/>
                <p:nvPr/>
              </p:nvSpPr>
              <p:spPr>
                <a:xfrm>
                  <a:off x="2416686" y="1741673"/>
                  <a:ext cx="1695173" cy="1678234"/>
                </a:xfrm>
                <a:prstGeom prst="roundRect">
                  <a:avLst/>
                </a:prstGeom>
                <a:solidFill>
                  <a:schemeClr val="accent5"/>
                </a:solidFill>
                <a:ln cap="rnd"/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28016" tIns="300147" rIns="128016" bIns="128016" numCol="1" spcCol="1270" anchor="t" anchorCtr="0">
                  <a:noAutofit/>
                </a:bodyPr>
                <a:lstStyle/>
                <a:p>
                  <a:pPr marL="114300" lvl="1" indent="-114300" algn="l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  <a:buChar char="•"/>
                  </a:pPr>
                  <a:r>
                    <a:rPr lang="en-US" sz="1400" kern="1200" dirty="0"/>
                    <a:t>20s</a:t>
                  </a:r>
                </a:p>
                <a:p>
                  <a:pPr marL="114300" lvl="1" indent="-114300" algn="l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  <a:buChar char="•"/>
                  </a:pPr>
                  <a:r>
                    <a:rPr lang="en-US" sz="1400" kern="1200" dirty="0"/>
                    <a:t>30s</a:t>
                  </a:r>
                </a:p>
                <a:p>
                  <a:pPr marL="114300" lvl="1" indent="-114300" algn="l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  <a:buChar char="•"/>
                  </a:pPr>
                  <a:r>
                    <a:rPr lang="en-US" sz="1400" kern="1200" dirty="0"/>
                    <a:t>40s</a:t>
                  </a:r>
                </a:p>
                <a:p>
                  <a:pPr marL="114300" lvl="1" indent="-114300" algn="l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  <a:buChar char="•"/>
                  </a:pPr>
                  <a:r>
                    <a:rPr lang="en-US" sz="1400" kern="1200" dirty="0"/>
                    <a:t>50s</a:t>
                  </a:r>
                </a:p>
                <a:p>
                  <a:pPr marL="114300" lvl="1" indent="-114300" algn="l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  <a:buChar char="•"/>
                  </a:pPr>
                  <a:r>
                    <a:rPr lang="en-US" sz="1400" kern="1200" dirty="0"/>
                    <a:t>60s</a:t>
                  </a:r>
                </a:p>
                <a:p>
                  <a:pPr marL="114300" lvl="1" indent="-114300" algn="l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  <a:buChar char="•"/>
                  </a:pPr>
                  <a:r>
                    <a:rPr lang="en-US" sz="1400" kern="1200" dirty="0"/>
                    <a:t>70s and above</a:t>
                  </a:r>
                </a:p>
              </p:txBody>
            </p:sp>
            <p:sp>
              <p:nvSpPr>
                <p:cNvPr id="63" name="Rounded Rectangle 62">
                  <a:extLst>
                    <a:ext uri="{FF2B5EF4-FFF2-40B4-BE49-F238E27FC236}">
                      <a16:creationId xmlns:a16="http://schemas.microsoft.com/office/drawing/2014/main" id="{61B9E4F2-AED1-604A-B826-F6153E5265F5}"/>
                    </a:ext>
                  </a:extLst>
                </p:cNvPr>
                <p:cNvSpPr/>
                <p:nvPr/>
              </p:nvSpPr>
              <p:spPr>
                <a:xfrm>
                  <a:off x="2076363" y="1292446"/>
                  <a:ext cx="680647" cy="680647"/>
                </a:xfrm>
                <a:prstGeom prst="roundRect">
                  <a:avLst/>
                </a:prstGeom>
                <a:solidFill>
                  <a:srgbClr val="FFC000"/>
                </a:solidFill>
                <a:ln w="25400">
                  <a:solidFill>
                    <a:schemeClr val="accent5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64" name="Freeform 63">
                  <a:extLst>
                    <a:ext uri="{FF2B5EF4-FFF2-40B4-BE49-F238E27FC236}">
                      <a16:creationId xmlns:a16="http://schemas.microsoft.com/office/drawing/2014/main" id="{8D3B79B7-052E-FA4C-8EFD-7E4A5F5D91D1}"/>
                    </a:ext>
                  </a:extLst>
                </p:cNvPr>
                <p:cNvSpPr/>
                <p:nvPr/>
              </p:nvSpPr>
              <p:spPr>
                <a:xfrm rot="16200000">
                  <a:off x="3901295" y="2410629"/>
                  <a:ext cx="1678234" cy="340323"/>
                </a:xfrm>
                <a:custGeom>
                  <a:avLst/>
                  <a:gdLst>
                    <a:gd name="connsiteX0" fmla="*/ 0 w 1678234"/>
                    <a:gd name="connsiteY0" fmla="*/ 0 h 340323"/>
                    <a:gd name="connsiteX1" fmla="*/ 1678234 w 1678234"/>
                    <a:gd name="connsiteY1" fmla="*/ 0 h 340323"/>
                    <a:gd name="connsiteX2" fmla="*/ 1678234 w 1678234"/>
                    <a:gd name="connsiteY2" fmla="*/ 340323 h 340323"/>
                    <a:gd name="connsiteX3" fmla="*/ 0 w 1678234"/>
                    <a:gd name="connsiteY3" fmla="*/ 340323 h 340323"/>
                    <a:gd name="connsiteX4" fmla="*/ 0 w 1678234"/>
                    <a:gd name="connsiteY4" fmla="*/ 0 h 340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78234" h="340323">
                      <a:moveTo>
                        <a:pt x="0" y="0"/>
                      </a:moveTo>
                      <a:lnTo>
                        <a:pt x="1678234" y="0"/>
                      </a:lnTo>
                      <a:lnTo>
                        <a:pt x="1678234" y="340323"/>
                      </a:lnTo>
                      <a:lnTo>
                        <a:pt x="0" y="34032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-1" tIns="-1" rIns="300147" bIns="0" numCol="1" spcCol="1270" anchor="t" anchorCtr="0">
                  <a:noAutofit/>
                </a:bodyPr>
                <a:lstStyle/>
                <a:p>
                  <a:pPr marL="0" lvl="0" indent="0" algn="r" defTabSz="12001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en-US" sz="2700" kern="1200"/>
                </a:p>
              </p:txBody>
            </p:sp>
            <p:sp>
              <p:nvSpPr>
                <p:cNvPr id="65" name="Rounded Rectangle 64">
                  <a:extLst>
                    <a:ext uri="{FF2B5EF4-FFF2-40B4-BE49-F238E27FC236}">
                      <a16:creationId xmlns:a16="http://schemas.microsoft.com/office/drawing/2014/main" id="{425B12AF-D3B0-544B-8544-D6A0D39BE6C9}"/>
                    </a:ext>
                  </a:extLst>
                </p:cNvPr>
                <p:cNvSpPr/>
                <p:nvPr/>
              </p:nvSpPr>
              <p:spPr>
                <a:xfrm>
                  <a:off x="4910574" y="1741673"/>
                  <a:ext cx="1695173" cy="1678234"/>
                </a:xfrm>
                <a:prstGeom prst="round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28016" tIns="300147" rIns="128016" bIns="128016" numCol="1" spcCol="1270" anchor="t" anchorCtr="0">
                  <a:noAutofit/>
                </a:bodyPr>
                <a:lstStyle/>
                <a:p>
                  <a:pPr marL="114300" lvl="1" indent="-114300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1400" dirty="0"/>
                    <a:t>Lowest</a:t>
                  </a:r>
                </a:p>
                <a:p>
                  <a:pPr marL="114300" lvl="1" indent="-114300" algn="l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  <a:buChar char="•"/>
                  </a:pPr>
                  <a:r>
                    <a:rPr lang="en-US" sz="1400" dirty="0"/>
                    <a:t>Lower middle</a:t>
                  </a:r>
                </a:p>
                <a:p>
                  <a:pPr marL="114300" lvl="1" indent="-114300" algn="l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  <a:buChar char="•"/>
                  </a:pPr>
                  <a:r>
                    <a:rPr lang="en-US" sz="1400" kern="1200" dirty="0"/>
                    <a:t>Upper and above</a:t>
                  </a:r>
                </a:p>
              </p:txBody>
            </p:sp>
            <p:sp>
              <p:nvSpPr>
                <p:cNvPr id="66" name="Freeform 65">
                  <a:extLst>
                    <a:ext uri="{FF2B5EF4-FFF2-40B4-BE49-F238E27FC236}">
                      <a16:creationId xmlns:a16="http://schemas.microsoft.com/office/drawing/2014/main" id="{C1F70BC5-7CFE-4C42-A92C-CEEDAD75DC4D}"/>
                    </a:ext>
                  </a:extLst>
                </p:cNvPr>
                <p:cNvSpPr/>
                <p:nvPr/>
              </p:nvSpPr>
              <p:spPr>
                <a:xfrm rot="16200000">
                  <a:off x="6395183" y="2410629"/>
                  <a:ext cx="1678234" cy="340323"/>
                </a:xfrm>
                <a:custGeom>
                  <a:avLst/>
                  <a:gdLst>
                    <a:gd name="connsiteX0" fmla="*/ 0 w 1678234"/>
                    <a:gd name="connsiteY0" fmla="*/ 0 h 340323"/>
                    <a:gd name="connsiteX1" fmla="*/ 1678234 w 1678234"/>
                    <a:gd name="connsiteY1" fmla="*/ 0 h 340323"/>
                    <a:gd name="connsiteX2" fmla="*/ 1678234 w 1678234"/>
                    <a:gd name="connsiteY2" fmla="*/ 340323 h 340323"/>
                    <a:gd name="connsiteX3" fmla="*/ 0 w 1678234"/>
                    <a:gd name="connsiteY3" fmla="*/ 340323 h 340323"/>
                    <a:gd name="connsiteX4" fmla="*/ 0 w 1678234"/>
                    <a:gd name="connsiteY4" fmla="*/ 0 h 340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78234" h="340323">
                      <a:moveTo>
                        <a:pt x="0" y="0"/>
                      </a:moveTo>
                      <a:lnTo>
                        <a:pt x="1678234" y="0"/>
                      </a:lnTo>
                      <a:lnTo>
                        <a:pt x="1678234" y="340323"/>
                      </a:lnTo>
                      <a:lnTo>
                        <a:pt x="0" y="34032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-1" tIns="-1" rIns="300147" bIns="0" numCol="1" spcCol="1270" anchor="t" anchorCtr="0">
                  <a:noAutofit/>
                </a:bodyPr>
                <a:lstStyle/>
                <a:p>
                  <a:pPr marL="0" lvl="0" indent="0" algn="r" defTabSz="12001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en-US" sz="2700" kern="1200"/>
                </a:p>
              </p:txBody>
            </p:sp>
          </p:grpSp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89DD1387-9A1B-344F-A046-7775AF3D6DF7}"/>
                  </a:ext>
                </a:extLst>
              </p:cNvPr>
              <p:cNvSpPr/>
              <p:nvPr/>
            </p:nvSpPr>
            <p:spPr>
              <a:xfrm>
                <a:off x="7064138" y="1280026"/>
                <a:ext cx="680647" cy="680647"/>
              </a:xfrm>
              <a:prstGeom prst="roundRect">
                <a:avLst/>
              </a:prstGeom>
              <a:solidFill>
                <a:srgbClr val="FFC000"/>
              </a:solidFill>
              <a:ln w="25400">
                <a:solidFill>
                  <a:schemeClr val="accent5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4D93EF7E-FBB3-F344-B170-678ECFB3EBFF}"/>
                  </a:ext>
                </a:extLst>
              </p:cNvPr>
              <p:cNvSpPr/>
              <p:nvPr/>
            </p:nvSpPr>
            <p:spPr>
              <a:xfrm>
                <a:off x="4560814" y="1291162"/>
                <a:ext cx="680647" cy="680647"/>
              </a:xfrm>
              <a:prstGeom prst="roundRect">
                <a:avLst/>
              </a:prstGeom>
              <a:solidFill>
                <a:srgbClr val="FFC000"/>
              </a:solidFill>
              <a:ln w="25400">
                <a:solidFill>
                  <a:schemeClr val="accent5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C6A1A9F8-B387-4949-9FE6-8BD32F772E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86872" y="1300309"/>
                <a:ext cx="640755" cy="640080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3BF1FF9C-191C-B445-8F70-8012FD2E06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81927" y="1334027"/>
                <a:ext cx="626646" cy="626646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E3A163A4-6DFE-064D-AE86-9BC391E38E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05626" y="1313151"/>
                <a:ext cx="597669" cy="597669"/>
              </a:xfrm>
              <a:prstGeom prst="rect">
                <a:avLst/>
              </a:prstGeom>
            </p:spPr>
          </p:pic>
        </p:grp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3BADA539-9FB4-9141-8BFE-1EB9CFFD2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9749" y="3851979"/>
              <a:ext cx="567491" cy="567491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5653C29C-CF1A-8C45-BC03-8EA2CFD4E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25071" y="3820501"/>
              <a:ext cx="598797" cy="598797"/>
            </a:xfrm>
            <a:prstGeom prst="rect">
              <a:avLst/>
            </a:prstGeom>
          </p:spPr>
        </p:pic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8A3A74AC-142B-EA4F-B96F-EBBE8777FE8A}"/>
                </a:ext>
              </a:extLst>
            </p:cNvPr>
            <p:cNvSpPr/>
            <p:nvPr/>
          </p:nvSpPr>
          <p:spPr>
            <a:xfrm>
              <a:off x="1846781" y="4184331"/>
              <a:ext cx="1695173" cy="1678234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8016" tIns="300147" rIns="128016" bIns="128016" numCol="1" spcCol="1270" anchor="t" anchorCtr="0">
              <a:noAutofit/>
            </a:bodyPr>
            <a:lstStyle/>
            <a:p>
              <a:pPr marL="114300" lvl="1" indent="-114300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r>
                <a:rPr lang="en-US" sz="1400" dirty="0"/>
                <a:t>Underweight</a:t>
              </a:r>
            </a:p>
            <a:p>
              <a:pPr marL="114300" lvl="1" indent="-114300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dirty="0"/>
                <a:t>Ideal</a:t>
              </a:r>
            </a:p>
            <a:p>
              <a:pPr marL="114300" lvl="1" indent="-114300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dirty="0"/>
                <a:t>Overweight</a:t>
              </a: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49A92667-2E2C-F04B-9C2F-D54EC664186A}"/>
                </a:ext>
              </a:extLst>
            </p:cNvPr>
            <p:cNvSpPr/>
            <p:nvPr/>
          </p:nvSpPr>
          <p:spPr>
            <a:xfrm>
              <a:off x="1540426" y="3793778"/>
              <a:ext cx="680647" cy="680647"/>
            </a:xfrm>
            <a:prstGeom prst="roundRect">
              <a:avLst/>
            </a:prstGeom>
            <a:solidFill>
              <a:srgbClr val="FFC000"/>
            </a:solidFill>
            <a:ln w="25400">
              <a:solidFill>
                <a:schemeClr val="accent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729A1E1A-C00D-194E-A12C-C017C7672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01447" y="3839090"/>
              <a:ext cx="589275" cy="589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0303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54EF720-4478-1B44-A8A9-1029E4FFDCE4}"/>
              </a:ext>
            </a:extLst>
          </p:cNvPr>
          <p:cNvSpPr txBox="1">
            <a:spLocks/>
          </p:cNvSpPr>
          <p:nvPr/>
        </p:nvSpPr>
        <p:spPr>
          <a:xfrm>
            <a:off x="0" y="-504"/>
            <a:ext cx="12191999" cy="1280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cap="none" dirty="0"/>
              <a:t>Target Distribution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C52189-CAB7-4049-8EB0-048A8EC6BB64}"/>
              </a:ext>
            </a:extLst>
          </p:cNvPr>
          <p:cNvSpPr txBox="1"/>
          <p:nvPr/>
        </p:nvSpPr>
        <p:spPr>
          <a:xfrm>
            <a:off x="1816892" y="5693226"/>
            <a:ext cx="8558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The target variable is highly imbalanced (1:8); appropriate steps may have to be taken to equalize the classes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495539-BB95-734D-A367-4D50F3135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043" y="1210126"/>
            <a:ext cx="5428332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37891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{B4290563-3F33-E04E-B4B2-FA997A39EE75}tf10001073</Template>
  <TotalTime>9379</TotalTime>
  <Words>846</Words>
  <Application>Microsoft Macintosh PowerPoint</Application>
  <PresentationFormat>Widescreen</PresentationFormat>
  <Paragraphs>385</Paragraphs>
  <Slides>27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Tw Cen MT</vt:lpstr>
      <vt:lpstr>Droplet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Candidate Variables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Cardiovascular Disease Risk Prediction Tool: A Machine Learning Approach</dc:title>
  <dc:subject/>
  <dc:creator>Richa Sethi</dc:creator>
  <cp:keywords/>
  <dc:description/>
  <cp:lastModifiedBy>Sayantan Chatterjee</cp:lastModifiedBy>
  <cp:revision>92</cp:revision>
  <dcterms:created xsi:type="dcterms:W3CDTF">2020-12-13T15:10:38Z</dcterms:created>
  <dcterms:modified xsi:type="dcterms:W3CDTF">2020-12-22T16:57:00Z</dcterms:modified>
  <cp:category/>
</cp:coreProperties>
</file>